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51435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iFQPodx634tH3//hbFvMMnBItU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6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" name="Google Shape;1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3ea6fc7aee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" name="Google Shape;29;g3ea6fc7aee8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g3ea6fc7aee8_0_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" name="Google Shape;3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ea6fc7aee8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" name="Google Shape;63;g3ea6fc7aee8_0_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g3ea6fc7aee8_0_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ea6fc7aee8_0_3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ea6fc7aee8_0_3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g3ea6fc7aee8_0_36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Google Shape;16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0" name="Google Shape;21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1" name="Google Shape;241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ea6fc7aee8_0_35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g3ea6fc7aee8_0_35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g3ea6fc7aee8_0_35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"/>
          <p:cNvSpPr/>
          <p:nvPr/>
        </p:nvSpPr>
        <p:spPr>
          <a:xfrm>
            <a:off x="256032" y="256032"/>
            <a:ext cx="8631936" cy="4631436"/>
          </a:xfrm>
          <a:prstGeom prst="rect">
            <a:avLst/>
          </a:prstGeom>
          <a:noFill/>
          <a:ln w="25400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1"/>
          <p:cNvSpPr/>
          <p:nvPr/>
        </p:nvSpPr>
        <p:spPr>
          <a:xfrm>
            <a:off x="256032" y="1828800"/>
            <a:ext cx="8631936" cy="1737360"/>
          </a:xfrm>
          <a:prstGeom prst="rect">
            <a:avLst/>
          </a:prstGeom>
          <a:solidFill>
            <a:srgbClr val="E8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1"/>
          <p:cNvSpPr/>
          <p:nvPr/>
        </p:nvSpPr>
        <p:spPr>
          <a:xfrm>
            <a:off x="548640" y="233172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3400"/>
              <a:buFont typeface="Arial"/>
              <a:buNone/>
            </a:pPr>
            <a:r>
              <a:rPr lang="en-US" sz="34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Rohetehnoloogiate arengud</a:t>
            </a:r>
            <a:endParaRPr sz="3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548640" y="2880360"/>
            <a:ext cx="80467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600"/>
              <a:buFont typeface="Arial"/>
              <a:buNone/>
            </a:pPr>
            <a:r>
              <a:rPr lang="en-US" sz="26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täna ja tulevikus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" name="Google Shape;24;p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640" y="3977640"/>
            <a:ext cx="1143000" cy="65288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1"/>
          <p:cNvSpPr/>
          <p:nvPr/>
        </p:nvSpPr>
        <p:spPr>
          <a:xfrm>
            <a:off x="1828800" y="4114800"/>
            <a:ext cx="676656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1000"/>
              <a:buFont typeface="Arial"/>
              <a:buNone/>
            </a:pPr>
            <a:r>
              <a:rPr lang="en-US" sz="10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Projekti rahastas Sihtasutus Keskkonnainvesteeringute Keskus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" name="Google Shape;26;p1" title="imag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61849" y="4180100"/>
            <a:ext cx="1164018" cy="36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g3ea6fc7aee8_0_5" title="Rohetehnoloogia_maasti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9" y="25"/>
            <a:ext cx="914403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"/>
          <p:cNvSpPr/>
          <p:nvPr/>
        </p:nvSpPr>
        <p:spPr>
          <a:xfrm>
            <a:off x="548640" y="457200"/>
            <a:ext cx="804672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500"/>
              <a:buFont typeface="Arial"/>
              <a:buNone/>
            </a:pPr>
            <a:r>
              <a:rPr lang="en-US" sz="25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Mida täna käsitleme</a:t>
            </a:r>
            <a:endParaRPr sz="2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548640" y="1600200"/>
            <a:ext cx="3840480" cy="868680"/>
          </a:xfrm>
          <a:prstGeom prst="roundRect">
            <a:avLst>
              <a:gd name="adj" fmla="val 6316"/>
            </a:avLst>
          </a:prstGeom>
          <a:solidFill>
            <a:srgbClr val="E8F5EE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"/>
          <p:cNvSpPr/>
          <p:nvPr/>
        </p:nvSpPr>
        <p:spPr>
          <a:xfrm>
            <a:off x="658368" y="1709928"/>
            <a:ext cx="54864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1280160" y="1837947"/>
            <a:ext cx="3017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Kus rohetehnoloogia täna arengus </a:t>
            </a:r>
            <a:r>
              <a:rPr lang="en-US" sz="1300" b="1">
                <a:solidFill>
                  <a:srgbClr val="1A1A1A"/>
                </a:solidFill>
              </a:rPr>
              <a:t>paikneb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4754880" y="1600200"/>
            <a:ext cx="384048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2"/>
          <p:cNvSpPr/>
          <p:nvPr/>
        </p:nvSpPr>
        <p:spPr>
          <a:xfrm>
            <a:off x="4864608" y="1709928"/>
            <a:ext cx="54864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5486463" y="1838010"/>
            <a:ext cx="3017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Lähituleviku läbimurded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2"/>
          <p:cNvSpPr/>
          <p:nvPr/>
        </p:nvSpPr>
        <p:spPr>
          <a:xfrm>
            <a:off x="548640" y="2651760"/>
            <a:ext cx="3840480" cy="868680"/>
          </a:xfrm>
          <a:prstGeom prst="roundRect">
            <a:avLst>
              <a:gd name="adj" fmla="val 6316"/>
            </a:avLst>
          </a:prstGeom>
          <a:solidFill>
            <a:srgbClr val="E8F5EE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2"/>
          <p:cNvSpPr/>
          <p:nvPr/>
        </p:nvSpPr>
        <p:spPr>
          <a:xfrm>
            <a:off x="658368" y="2761488"/>
            <a:ext cx="54864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2"/>
          <p:cNvSpPr/>
          <p:nvPr/>
        </p:nvSpPr>
        <p:spPr>
          <a:xfrm>
            <a:off x="1280160" y="2903220"/>
            <a:ext cx="3017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Jääkide väärindamise tulevik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2"/>
          <p:cNvSpPr/>
          <p:nvPr/>
        </p:nvSpPr>
        <p:spPr>
          <a:xfrm>
            <a:off x="4754880" y="2651760"/>
            <a:ext cx="384048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"/>
          <p:cNvSpPr/>
          <p:nvPr/>
        </p:nvSpPr>
        <p:spPr>
          <a:xfrm>
            <a:off x="4864608" y="2761488"/>
            <a:ext cx="54864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2"/>
          <p:cNvSpPr/>
          <p:nvPr/>
        </p:nvSpPr>
        <p:spPr>
          <a:xfrm>
            <a:off x="5486400" y="2903220"/>
            <a:ext cx="3017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Väljakutsed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2"/>
          <p:cNvSpPr/>
          <p:nvPr/>
        </p:nvSpPr>
        <p:spPr>
          <a:xfrm>
            <a:off x="548640" y="3703320"/>
            <a:ext cx="3840480" cy="868680"/>
          </a:xfrm>
          <a:prstGeom prst="roundRect">
            <a:avLst>
              <a:gd name="adj" fmla="val 6316"/>
            </a:avLst>
          </a:prstGeom>
          <a:solidFill>
            <a:srgbClr val="E8F5EE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2"/>
          <p:cNvSpPr/>
          <p:nvPr/>
        </p:nvSpPr>
        <p:spPr>
          <a:xfrm>
            <a:off x="658368" y="3813048"/>
            <a:ext cx="54864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2"/>
          <p:cNvSpPr/>
          <p:nvPr/>
        </p:nvSpPr>
        <p:spPr>
          <a:xfrm>
            <a:off x="1280097" y="3968542"/>
            <a:ext cx="3017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Mida saab igaüks teha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2"/>
          <p:cNvSpPr/>
          <p:nvPr/>
        </p:nvSpPr>
        <p:spPr>
          <a:xfrm>
            <a:off x="4754880" y="3703320"/>
            <a:ext cx="384048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2"/>
          <p:cNvSpPr/>
          <p:nvPr/>
        </p:nvSpPr>
        <p:spPr>
          <a:xfrm>
            <a:off x="4864608" y="3813048"/>
            <a:ext cx="54864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3000"/>
              <a:buFont typeface="Arial"/>
              <a:buNone/>
            </a:pPr>
            <a:r>
              <a:rPr lang="en-US" sz="30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2"/>
          <p:cNvSpPr/>
          <p:nvPr/>
        </p:nvSpPr>
        <p:spPr>
          <a:xfrm>
            <a:off x="5486413" y="3932380"/>
            <a:ext cx="3017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Kokkuvõte ja arutelu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" name="Google Shape;57;p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760" y="4576572"/>
            <a:ext cx="713232" cy="407822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2"/>
          <p:cNvSpPr/>
          <p:nvPr/>
        </p:nvSpPr>
        <p:spPr>
          <a:xfrm>
            <a:off x="1234440" y="4631436"/>
            <a:ext cx="65836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800"/>
              <a:buFont typeface="Arial"/>
              <a:buNone/>
            </a:pPr>
            <a:r>
              <a:rPr lang="en-US" sz="8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Rohetehnoloogial põhinevate toodete prototüüpimine  ·  KIK toetab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2"/>
          <p:cNvSpPr/>
          <p:nvPr/>
        </p:nvSpPr>
        <p:spPr>
          <a:xfrm>
            <a:off x="8229600" y="4631436"/>
            <a:ext cx="6400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2 / 13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" name="Google Shape;60;p2" title="imag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7225" y="4710075"/>
            <a:ext cx="873058" cy="27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ea6fc7aee8_0_15"/>
          <p:cNvSpPr/>
          <p:nvPr/>
        </p:nvSpPr>
        <p:spPr>
          <a:xfrm>
            <a:off x="256032" y="256032"/>
            <a:ext cx="8631900" cy="4631400"/>
          </a:xfrm>
          <a:prstGeom prst="rect">
            <a:avLst/>
          </a:prstGeom>
          <a:noFill/>
          <a:ln w="25400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g3ea6fc7aee8_0_15"/>
          <p:cNvSpPr/>
          <p:nvPr/>
        </p:nvSpPr>
        <p:spPr>
          <a:xfrm>
            <a:off x="256032" y="1828800"/>
            <a:ext cx="8631900" cy="1737300"/>
          </a:xfrm>
          <a:prstGeom prst="rect">
            <a:avLst/>
          </a:prstGeom>
          <a:solidFill>
            <a:srgbClr val="E8F5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g3ea6fc7aee8_0_15"/>
          <p:cNvSpPr/>
          <p:nvPr/>
        </p:nvSpPr>
        <p:spPr>
          <a:xfrm>
            <a:off x="548690" y="2515485"/>
            <a:ext cx="80466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2600"/>
              <a:buFont typeface="Arial"/>
              <a:buNone/>
            </a:pPr>
            <a:r>
              <a:rPr lang="en-US" sz="2600">
                <a:solidFill>
                  <a:srgbClr val="1A1A1A"/>
                </a:solidFill>
              </a:rPr>
              <a:t>Kui palju erinevaid rohetehnoloogiaid on olemas?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" name="Google Shape;69;g3ea6fc7aee8_0_1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640" y="3977640"/>
            <a:ext cx="1143000" cy="652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g3ea6fc7aee8_0_15" title="imag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61849" y="4180100"/>
            <a:ext cx="1164018" cy="36575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g3ea6fc7aee8_0_15"/>
          <p:cNvSpPr/>
          <p:nvPr/>
        </p:nvSpPr>
        <p:spPr>
          <a:xfrm>
            <a:off x="1563990" y="4166999"/>
            <a:ext cx="65838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800"/>
              <a:buFont typeface="Arial"/>
              <a:buNone/>
            </a:pPr>
            <a:r>
              <a:rPr lang="en-US" sz="8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Rohetehnoloogial põhinevate toodete prototüüpimine  ·  KIK toetab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"/>
          <p:cNvSpPr/>
          <p:nvPr/>
        </p:nvSpPr>
        <p:spPr>
          <a:xfrm>
            <a:off x="548640" y="640080"/>
            <a:ext cx="80466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500"/>
              <a:buFont typeface="Arial"/>
              <a:buNone/>
            </a:pPr>
            <a:r>
              <a:rPr lang="en-US" sz="25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Kuidas teame, kui kaugel areng on?</a:t>
            </a:r>
            <a:endParaRPr sz="2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3"/>
          <p:cNvSpPr/>
          <p:nvPr/>
        </p:nvSpPr>
        <p:spPr>
          <a:xfrm>
            <a:off x="548640" y="1508760"/>
            <a:ext cx="804672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Rahvusvaheline Energiaagentuur (IEA) jälgib avalikus andmebaasis </a:t>
            </a:r>
            <a:r>
              <a:rPr lang="en-US" sz="1400" b="1" i="0" u="none" strike="noStrike" cap="none">
                <a:solidFill>
                  <a:srgbClr val="1A1A1A"/>
                </a:solidFill>
              </a:rPr>
              <a:t>üle 600 puhta energia </a:t>
            </a:r>
            <a:r>
              <a:rPr lang="en-US" sz="14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tehnoloogia </a:t>
            </a:r>
            <a:r>
              <a:rPr lang="en-US" sz="14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valmidustaseme</a:t>
            </a:r>
            <a:r>
              <a:rPr lang="en-US" sz="14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 järgi: kas tegu on laboriidee, prototüübi või turuküpse lahendusega.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3"/>
          <p:cNvSpPr/>
          <p:nvPr/>
        </p:nvSpPr>
        <p:spPr>
          <a:xfrm>
            <a:off x="548640" y="2514600"/>
            <a:ext cx="246888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3"/>
          <p:cNvSpPr/>
          <p:nvPr/>
        </p:nvSpPr>
        <p:spPr>
          <a:xfrm>
            <a:off x="640080" y="2697480"/>
            <a:ext cx="22860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Sadu lahendusi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3"/>
          <p:cNvSpPr/>
          <p:nvPr/>
        </p:nvSpPr>
        <p:spPr>
          <a:xfrm>
            <a:off x="731520" y="3337560"/>
            <a:ext cx="210312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Energiast ehituse ja transpordini – rohetehnoloogia pole vaid ü</a:t>
            </a:r>
            <a:r>
              <a:rPr lang="en-US" sz="1100">
                <a:solidFill>
                  <a:srgbClr val="1A1A1A"/>
                </a:solidFill>
              </a:rPr>
              <a:t>hele valdkonnale</a:t>
            </a:r>
            <a:r>
              <a:rPr lang="en-US" sz="11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3"/>
          <p:cNvSpPr/>
          <p:nvPr/>
        </p:nvSpPr>
        <p:spPr>
          <a:xfrm>
            <a:off x="3337560" y="2514600"/>
            <a:ext cx="2468880" cy="1828800"/>
          </a:xfrm>
          <a:prstGeom prst="roundRect">
            <a:avLst>
              <a:gd name="adj" fmla="val 3000"/>
            </a:avLst>
          </a:prstGeom>
          <a:solidFill>
            <a:srgbClr val="E8F5EE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3"/>
          <p:cNvSpPr/>
          <p:nvPr/>
        </p:nvSpPr>
        <p:spPr>
          <a:xfrm>
            <a:off x="3429000" y="2697480"/>
            <a:ext cx="22860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~ kolmandik turuküps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3"/>
          <p:cNvSpPr/>
          <p:nvPr/>
        </p:nvSpPr>
        <p:spPr>
          <a:xfrm>
            <a:off x="3520440" y="3337560"/>
            <a:ext cx="210312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Ülejäänud alles katse- või tutvustusjärgus (2024)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3"/>
          <p:cNvSpPr/>
          <p:nvPr/>
        </p:nvSpPr>
        <p:spPr>
          <a:xfrm>
            <a:off x="6126480" y="2514600"/>
            <a:ext cx="246888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3"/>
          <p:cNvSpPr/>
          <p:nvPr/>
        </p:nvSpPr>
        <p:spPr>
          <a:xfrm>
            <a:off x="6217920" y="2697480"/>
            <a:ext cx="22860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500"/>
              <a:buFont typeface="Arial"/>
              <a:buNone/>
            </a:pPr>
            <a:r>
              <a:rPr lang="en-US" sz="1500" b="1">
                <a:solidFill>
                  <a:srgbClr val="1A4731"/>
                </a:solidFill>
              </a:rPr>
              <a:t>IEA = a</a:t>
            </a:r>
            <a:r>
              <a:rPr lang="en-US" sz="15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inult puhta energia skoop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3"/>
          <p:cNvSpPr/>
          <p:nvPr/>
        </p:nvSpPr>
        <p:spPr>
          <a:xfrm>
            <a:off x="6309360" y="3337560"/>
            <a:ext cx="210312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1A1A1A"/>
                </a:solidFill>
              </a:rPr>
              <a:t>Näiteks v</a:t>
            </a:r>
            <a:r>
              <a:rPr lang="en-US" sz="11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esi, jäätmed ja põllumajandus jäävad IEA andmebaasist välja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8" name="Google Shape;88;p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760" y="4576572"/>
            <a:ext cx="713232" cy="407822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3"/>
          <p:cNvSpPr/>
          <p:nvPr/>
        </p:nvSpPr>
        <p:spPr>
          <a:xfrm>
            <a:off x="1234440" y="4631436"/>
            <a:ext cx="65836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800"/>
              <a:buFont typeface="Arial"/>
              <a:buNone/>
            </a:pPr>
            <a:r>
              <a:rPr lang="en-US" sz="8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Rohetehnoloogial põhinevate toodete prototüüpimine  ·  KIK toetab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3"/>
          <p:cNvSpPr/>
          <p:nvPr/>
        </p:nvSpPr>
        <p:spPr>
          <a:xfrm>
            <a:off x="8229600" y="4631436"/>
            <a:ext cx="6400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3 / 13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" name="Google Shape;91;p3" title="imag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7225" y="4710075"/>
            <a:ext cx="873058" cy="27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"/>
          <p:cNvSpPr/>
          <p:nvPr/>
        </p:nvSpPr>
        <p:spPr>
          <a:xfrm>
            <a:off x="548640" y="640080"/>
            <a:ext cx="804672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500"/>
              <a:buFont typeface="Arial"/>
              <a:buNone/>
            </a:pPr>
            <a:r>
              <a:rPr lang="en-US" sz="25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Tehnoloogiad pole kõik arengult ühel kaugusel</a:t>
            </a:r>
            <a:endParaRPr sz="2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4"/>
          <p:cNvSpPr/>
          <p:nvPr/>
        </p:nvSpPr>
        <p:spPr>
          <a:xfrm>
            <a:off x="548640" y="1554480"/>
            <a:ext cx="7863840" cy="841248"/>
          </a:xfrm>
          <a:prstGeom prst="roundRect">
            <a:avLst>
              <a:gd name="adj" fmla="val 6522"/>
            </a:avLst>
          </a:prstGeom>
          <a:solidFill>
            <a:srgbClr val="E8F5EE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4"/>
          <p:cNvSpPr/>
          <p:nvPr/>
        </p:nvSpPr>
        <p:spPr>
          <a:xfrm>
            <a:off x="548640" y="1554480"/>
            <a:ext cx="128016" cy="841248"/>
          </a:xfrm>
          <a:prstGeom prst="rect">
            <a:avLst/>
          </a:prstGeom>
          <a:solidFill>
            <a:srgbClr val="1A47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4"/>
          <p:cNvSpPr/>
          <p:nvPr/>
        </p:nvSpPr>
        <p:spPr>
          <a:xfrm>
            <a:off x="868680" y="1664208"/>
            <a:ext cx="29260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Juba levimas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868680" y="2011680"/>
            <a:ext cx="292608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1100"/>
              <a:buFont typeface="Arial"/>
              <a:buNone/>
            </a:pPr>
            <a:r>
              <a:rPr lang="en-US" sz="11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Turuküps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4023360" y="1554480"/>
            <a:ext cx="4206240" cy="841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50"/>
              <a:buFont typeface="Arial"/>
              <a:buNone/>
            </a:pPr>
            <a:r>
              <a:rPr lang="en-US" sz="125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Päike ja tuul, elektritransport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4"/>
          <p:cNvSpPr/>
          <p:nvPr/>
        </p:nvSpPr>
        <p:spPr>
          <a:xfrm>
            <a:off x="548640" y="2514600"/>
            <a:ext cx="786384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"/>
          <p:cNvSpPr/>
          <p:nvPr/>
        </p:nvSpPr>
        <p:spPr>
          <a:xfrm>
            <a:off x="548640" y="2514600"/>
            <a:ext cx="128016" cy="841248"/>
          </a:xfrm>
          <a:prstGeom prst="rect">
            <a:avLst/>
          </a:prstGeom>
          <a:solidFill>
            <a:srgbClr val="2D7A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4"/>
          <p:cNvSpPr/>
          <p:nvPr/>
        </p:nvSpPr>
        <p:spPr>
          <a:xfrm>
            <a:off x="868680" y="2624328"/>
            <a:ext cx="29260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Läbimurde lävel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868680" y="2971800"/>
            <a:ext cx="292608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1100"/>
              <a:buFont typeface="Arial"/>
              <a:buNone/>
            </a:pPr>
            <a:r>
              <a:rPr lang="en-US" sz="11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Valmis, kuid alles levimas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4023360" y="2514600"/>
            <a:ext cx="4206240" cy="841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50"/>
              <a:buFont typeface="Arial"/>
              <a:buNone/>
            </a:pPr>
            <a:r>
              <a:rPr lang="en-US" sz="1250">
                <a:solidFill>
                  <a:srgbClr val="1A1A1A"/>
                </a:solidFill>
              </a:rPr>
              <a:t>Roheline v</a:t>
            </a:r>
            <a:r>
              <a:rPr lang="en-US" sz="125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esinik, energiasalvestus, uued materjalid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/>
          <p:nvPr/>
        </p:nvSpPr>
        <p:spPr>
          <a:xfrm>
            <a:off x="548640" y="3474720"/>
            <a:ext cx="7863840" cy="841248"/>
          </a:xfrm>
          <a:prstGeom prst="roundRect">
            <a:avLst>
              <a:gd name="adj" fmla="val 6522"/>
            </a:avLst>
          </a:prstGeom>
          <a:solidFill>
            <a:srgbClr val="E8F5EE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"/>
          <p:cNvSpPr/>
          <p:nvPr/>
        </p:nvSpPr>
        <p:spPr>
          <a:xfrm>
            <a:off x="548640" y="3474720"/>
            <a:ext cx="128016" cy="841248"/>
          </a:xfrm>
          <a:prstGeom prst="rect">
            <a:avLst/>
          </a:prstGeom>
          <a:solidFill>
            <a:srgbClr val="5BAD7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4"/>
          <p:cNvSpPr/>
          <p:nvPr/>
        </p:nvSpPr>
        <p:spPr>
          <a:xfrm>
            <a:off x="868680" y="3584448"/>
            <a:ext cx="29260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Alles arenemas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4"/>
          <p:cNvSpPr/>
          <p:nvPr/>
        </p:nvSpPr>
        <p:spPr>
          <a:xfrm>
            <a:off x="868680" y="3931920"/>
            <a:ext cx="292608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1100"/>
              <a:buFont typeface="Arial"/>
              <a:buNone/>
            </a:pPr>
            <a:r>
              <a:rPr lang="en-US" sz="11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Paljutõotav, katsejärgus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4023360" y="3474720"/>
            <a:ext cx="4206240" cy="841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50"/>
              <a:buFont typeface="Arial"/>
              <a:buNone/>
            </a:pPr>
            <a:r>
              <a:rPr lang="en-US" sz="125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Süsiniku kogumine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" name="Google Shape;113;p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760" y="4576572"/>
            <a:ext cx="713232" cy="407822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4"/>
          <p:cNvSpPr/>
          <p:nvPr/>
        </p:nvSpPr>
        <p:spPr>
          <a:xfrm>
            <a:off x="1234440" y="4631436"/>
            <a:ext cx="65836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800"/>
              <a:buFont typeface="Arial"/>
              <a:buNone/>
            </a:pPr>
            <a:r>
              <a:rPr lang="en-US" sz="8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Rohetehnoloogial põhinevate toodete prototüüpimine  ·  KIK toetab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4"/>
          <p:cNvSpPr/>
          <p:nvPr/>
        </p:nvSpPr>
        <p:spPr>
          <a:xfrm>
            <a:off x="8229600" y="4631436"/>
            <a:ext cx="6400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4 / 13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" name="Google Shape;116;p4" title="imag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7225" y="4710075"/>
            <a:ext cx="873058" cy="27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"/>
          <p:cNvSpPr/>
          <p:nvPr/>
        </p:nvSpPr>
        <p:spPr>
          <a:xfrm>
            <a:off x="548640" y="640080"/>
            <a:ext cx="804672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500"/>
              <a:buFont typeface="Arial"/>
              <a:buNone/>
            </a:pPr>
            <a:r>
              <a:rPr lang="en-US" sz="25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Mis on juba kohal</a:t>
            </a:r>
            <a:endParaRPr sz="2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5"/>
          <p:cNvSpPr/>
          <p:nvPr/>
        </p:nvSpPr>
        <p:spPr>
          <a:xfrm>
            <a:off x="548640" y="1463040"/>
            <a:ext cx="804672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1300"/>
              <a:buFont typeface="Arial"/>
              <a:buNone/>
            </a:pPr>
            <a:r>
              <a:rPr lang="en-US" sz="13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Osa sellest, mida veel hiljuti tuleviku</a:t>
            </a:r>
            <a:r>
              <a:rPr lang="en-US" sz="1300" i="1">
                <a:solidFill>
                  <a:srgbClr val="5A6B5C"/>
                </a:solidFill>
              </a:rPr>
              <a:t>suunaks</a:t>
            </a:r>
            <a:r>
              <a:rPr lang="en-US" sz="13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 peeti, on juba igapäev</a:t>
            </a:r>
            <a:r>
              <a:rPr lang="en-US" sz="1300" i="1">
                <a:solidFill>
                  <a:srgbClr val="5A6B5C"/>
                </a:solidFill>
              </a:rPr>
              <a:t>aselt tuntud lahendused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5"/>
          <p:cNvSpPr/>
          <p:nvPr/>
        </p:nvSpPr>
        <p:spPr>
          <a:xfrm>
            <a:off x="548640" y="1965960"/>
            <a:ext cx="3840480" cy="2194560"/>
          </a:xfrm>
          <a:prstGeom prst="roundRect">
            <a:avLst>
              <a:gd name="adj" fmla="val 2500"/>
            </a:avLst>
          </a:prstGeom>
          <a:solidFill>
            <a:srgbClr val="E8F5EE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5"/>
          <p:cNvSpPr/>
          <p:nvPr/>
        </p:nvSpPr>
        <p:spPr>
          <a:xfrm>
            <a:off x="777240" y="2148840"/>
            <a:ext cx="338328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Päikese- ja tuuleenergia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5"/>
          <p:cNvSpPr/>
          <p:nvPr/>
        </p:nvSpPr>
        <p:spPr>
          <a:xfrm>
            <a:off x="777240" y="2788920"/>
            <a:ext cx="3383280" cy="1280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Tehnoloogia on üha odavam ja töökind</a:t>
            </a:r>
            <a:r>
              <a:rPr lang="en-US" sz="1200">
                <a:solidFill>
                  <a:srgbClr val="1A1A1A"/>
                </a:solidFill>
              </a:rPr>
              <a:t>lam</a:t>
            </a:r>
            <a:r>
              <a:rPr lang="en-US" sz="12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. Maailmas lisatakse taastuvenergia võimsust rekordkiirusel 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5"/>
          <p:cNvSpPr/>
          <p:nvPr/>
        </p:nvSpPr>
        <p:spPr>
          <a:xfrm>
            <a:off x="4754880" y="1965960"/>
            <a:ext cx="3840480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5"/>
          <p:cNvSpPr/>
          <p:nvPr/>
        </p:nvSpPr>
        <p:spPr>
          <a:xfrm>
            <a:off x="4983480" y="2148840"/>
            <a:ext cx="338328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Elektritransport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5"/>
          <p:cNvSpPr/>
          <p:nvPr/>
        </p:nvSpPr>
        <p:spPr>
          <a:xfrm>
            <a:off x="4983480" y="2788920"/>
            <a:ext cx="3383280" cy="1280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Elektriautode hulk ja laadimistaristu kasvavad aasta-aastalt. Pole enam katsetus, vaid turul olev lahendus.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" name="Google Shape;130;p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760" y="4576572"/>
            <a:ext cx="713232" cy="407822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5"/>
          <p:cNvSpPr/>
          <p:nvPr/>
        </p:nvSpPr>
        <p:spPr>
          <a:xfrm>
            <a:off x="1234440" y="4631436"/>
            <a:ext cx="65836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800"/>
              <a:buFont typeface="Arial"/>
              <a:buNone/>
            </a:pPr>
            <a:r>
              <a:rPr lang="en-US" sz="8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Rohetehnoloogial põhinevate toodete prototüüpimine  ·  KIK toetab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5"/>
          <p:cNvSpPr/>
          <p:nvPr/>
        </p:nvSpPr>
        <p:spPr>
          <a:xfrm>
            <a:off x="8229600" y="4631436"/>
            <a:ext cx="6400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5 / 13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3" name="Google Shape;133;p5" title="imag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7225" y="4710075"/>
            <a:ext cx="873058" cy="27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"/>
          <p:cNvSpPr/>
          <p:nvPr/>
        </p:nvSpPr>
        <p:spPr>
          <a:xfrm>
            <a:off x="548640" y="640080"/>
            <a:ext cx="804672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500"/>
              <a:buFont typeface="Arial"/>
              <a:buNone/>
            </a:pPr>
            <a:r>
              <a:rPr lang="en-US" sz="25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Valmis, kuid on levim</a:t>
            </a:r>
            <a:r>
              <a:rPr lang="en-US" sz="2500" b="1">
                <a:solidFill>
                  <a:srgbClr val="1A4731"/>
                </a:solidFill>
              </a:rPr>
              <a:t>ise faasis</a:t>
            </a:r>
            <a:endParaRPr sz="2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/>
          <p:nvPr/>
        </p:nvSpPr>
        <p:spPr>
          <a:xfrm>
            <a:off x="548640" y="1554480"/>
            <a:ext cx="2468880" cy="278892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6"/>
          <p:cNvSpPr/>
          <p:nvPr/>
        </p:nvSpPr>
        <p:spPr>
          <a:xfrm>
            <a:off x="685800" y="1737360"/>
            <a:ext cx="21945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350"/>
              <a:buFont typeface="Arial"/>
              <a:buNone/>
            </a:pPr>
            <a:r>
              <a:rPr lang="en-US" sz="135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Roheline vesinik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6"/>
          <p:cNvSpPr/>
          <p:nvPr/>
        </p:nvSpPr>
        <p:spPr>
          <a:xfrm>
            <a:off x="731520" y="2377440"/>
            <a:ext cx="210312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1A1A1A"/>
                </a:solidFill>
              </a:rPr>
              <a:t>Energiakandja, mis ei tekita kasutamisel süsinikdioksiidi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6"/>
          <p:cNvSpPr/>
          <p:nvPr/>
        </p:nvSpPr>
        <p:spPr>
          <a:xfrm>
            <a:off x="3337560" y="1554480"/>
            <a:ext cx="2468880" cy="2788920"/>
          </a:xfrm>
          <a:prstGeom prst="roundRect">
            <a:avLst>
              <a:gd name="adj" fmla="val 2222"/>
            </a:avLst>
          </a:prstGeom>
          <a:solidFill>
            <a:srgbClr val="E8F5EE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6"/>
          <p:cNvSpPr/>
          <p:nvPr/>
        </p:nvSpPr>
        <p:spPr>
          <a:xfrm>
            <a:off x="3474720" y="1737360"/>
            <a:ext cx="21945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350"/>
              <a:buFont typeface="Arial"/>
              <a:buNone/>
            </a:pPr>
            <a:r>
              <a:rPr lang="en-US" sz="135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Energiasalvestus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6"/>
          <p:cNvSpPr/>
          <p:nvPr/>
        </p:nvSpPr>
        <p:spPr>
          <a:xfrm>
            <a:off x="3520440" y="2377440"/>
            <a:ext cx="210312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1A1A1A"/>
                </a:solidFill>
              </a:rPr>
              <a:t>Akud ja vesinik talletavad taastuvenergiat. Uued naatriumakud kasutavad haruldase liitiumi asemel levinud naatriumi.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6"/>
          <p:cNvSpPr/>
          <p:nvPr/>
        </p:nvSpPr>
        <p:spPr>
          <a:xfrm>
            <a:off x="6126480" y="1554480"/>
            <a:ext cx="2468880" cy="278892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6"/>
          <p:cNvSpPr/>
          <p:nvPr/>
        </p:nvSpPr>
        <p:spPr>
          <a:xfrm>
            <a:off x="6263640" y="1737360"/>
            <a:ext cx="21945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350"/>
              <a:buFont typeface="Arial"/>
              <a:buNone/>
            </a:pPr>
            <a:r>
              <a:rPr lang="en-US" sz="135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Uued materjalid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6"/>
          <p:cNvSpPr/>
          <p:nvPr/>
        </p:nvSpPr>
        <p:spPr>
          <a:xfrm>
            <a:off x="6309360" y="2377440"/>
            <a:ext cx="210312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1A1A1A"/>
                </a:solidFill>
              </a:rPr>
              <a:t>Mütseelium-pakend (nt IKEA, Dell) asendab plasti; ristkihtpuidust (CLT) ehitatakse juba kõrghooneid. Mõlemad juba turul.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9" name="Google Shape;149;p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760" y="4576572"/>
            <a:ext cx="713232" cy="407822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6"/>
          <p:cNvSpPr/>
          <p:nvPr/>
        </p:nvSpPr>
        <p:spPr>
          <a:xfrm>
            <a:off x="1234440" y="4631436"/>
            <a:ext cx="65836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800"/>
              <a:buFont typeface="Arial"/>
              <a:buNone/>
            </a:pPr>
            <a:r>
              <a:rPr lang="en-US" sz="8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Rohetehnoloogial põhinevate toodete prototüüpimine  ·  KIK toetab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6"/>
          <p:cNvSpPr/>
          <p:nvPr/>
        </p:nvSpPr>
        <p:spPr>
          <a:xfrm>
            <a:off x="8229600" y="4631436"/>
            <a:ext cx="6400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6 / 13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" name="Google Shape;152;p6" title="imag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7225" y="4710075"/>
            <a:ext cx="873058" cy="27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g3ea6fc7aee8_0_364" title="Screenshot 2026-06-09 at 09.09.38.png"/>
          <p:cNvPicPr preferRelativeResize="0"/>
          <p:nvPr/>
        </p:nvPicPr>
        <p:blipFill rotWithShape="1">
          <a:blip r:embed="rId3">
            <a:alphaModFix/>
          </a:blip>
          <a:srcRect l="4547" r="6824"/>
          <a:stretch/>
        </p:blipFill>
        <p:spPr>
          <a:xfrm>
            <a:off x="0" y="75"/>
            <a:ext cx="914400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3ea6fc7aee8_0_364"/>
          <p:cNvSpPr txBox="1"/>
          <p:nvPr/>
        </p:nvSpPr>
        <p:spPr>
          <a:xfrm>
            <a:off x="93950" y="117425"/>
            <a:ext cx="1890600" cy="4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</a:rPr>
              <a:t>Mütseeliumist valmistatud </a:t>
            </a:r>
            <a:endParaRPr sz="110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lt1"/>
                </a:solidFill>
              </a:rPr>
              <a:t>pakend 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7"/>
          <p:cNvSpPr/>
          <p:nvPr/>
        </p:nvSpPr>
        <p:spPr>
          <a:xfrm>
            <a:off x="548640" y="388630"/>
            <a:ext cx="80466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500"/>
              <a:buFont typeface="Arial"/>
              <a:buNone/>
            </a:pPr>
            <a:r>
              <a:rPr lang="en-US" sz="25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Roheline vesinik</a:t>
            </a:r>
            <a:endParaRPr sz="2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6" name="Google Shape;166;p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5361" y="1046448"/>
            <a:ext cx="5733298" cy="3050738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7"/>
          <p:cNvSpPr/>
          <p:nvPr/>
        </p:nvSpPr>
        <p:spPr>
          <a:xfrm>
            <a:off x="548640" y="4114800"/>
            <a:ext cx="804672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Arial"/>
              <a:buNone/>
            </a:pPr>
            <a:r>
              <a:rPr lang="en-US" sz="1100" b="0" i="1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Vesinik ei tooda energiat ise – ta salvestab päikese ja tuule energiat ning kannab seda edasi sinna, kus seda kasutatakse.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" name="Google Shape;168;p7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5760" y="4576572"/>
            <a:ext cx="713232" cy="407822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7"/>
          <p:cNvSpPr/>
          <p:nvPr/>
        </p:nvSpPr>
        <p:spPr>
          <a:xfrm>
            <a:off x="1234440" y="4631436"/>
            <a:ext cx="65836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800"/>
              <a:buFont typeface="Arial"/>
              <a:buNone/>
            </a:pPr>
            <a:r>
              <a:rPr lang="en-US" sz="8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Rohetehnoloogial põhinevate toodete prototüüpimine  ·  KIK toetab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7"/>
          <p:cNvSpPr/>
          <p:nvPr/>
        </p:nvSpPr>
        <p:spPr>
          <a:xfrm>
            <a:off x="8229600" y="4631436"/>
            <a:ext cx="6400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7 / 13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1" name="Google Shape;171;p7" title="image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17225" y="4710075"/>
            <a:ext cx="873058" cy="27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"/>
          <p:cNvSpPr/>
          <p:nvPr/>
        </p:nvSpPr>
        <p:spPr>
          <a:xfrm>
            <a:off x="548640" y="640080"/>
            <a:ext cx="804672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500"/>
              <a:buFont typeface="Arial"/>
              <a:buNone/>
            </a:pPr>
            <a:r>
              <a:rPr lang="en-US" sz="2500" b="1">
                <a:solidFill>
                  <a:srgbClr val="1A4731"/>
                </a:solidFill>
              </a:rPr>
              <a:t>Alles arenemas valdkond - s</a:t>
            </a:r>
            <a:r>
              <a:rPr lang="en-US" sz="25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üsiniku kogumine</a:t>
            </a:r>
            <a:endParaRPr sz="2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8"/>
          <p:cNvSpPr/>
          <p:nvPr/>
        </p:nvSpPr>
        <p:spPr>
          <a:xfrm>
            <a:off x="548640" y="1508760"/>
            <a:ext cx="804672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Mõeldud tööstusele, mis ei suuda heidet lähiajal kaotada – </a:t>
            </a:r>
            <a:r>
              <a:rPr lang="en-US">
                <a:solidFill>
                  <a:schemeClr val="dk1"/>
                </a:solidFill>
              </a:rPr>
              <a:t>näiteks </a:t>
            </a:r>
            <a:r>
              <a:rPr lang="en-US" b="1">
                <a:solidFill>
                  <a:schemeClr val="dk1"/>
                </a:solidFill>
              </a:rPr>
              <a:t>tsemendi- ja terasetootmine</a:t>
            </a:r>
            <a:r>
              <a:rPr lang="en-US" sz="14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. Püüab süsinikdioksiidi kinni enne õhku jõudmist ja ladustab maapõue.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8"/>
          <p:cNvSpPr/>
          <p:nvPr/>
        </p:nvSpPr>
        <p:spPr>
          <a:xfrm>
            <a:off x="548640" y="2423160"/>
            <a:ext cx="3840480" cy="1783080"/>
          </a:xfrm>
          <a:prstGeom prst="roundRect">
            <a:avLst>
              <a:gd name="adj" fmla="val 3077"/>
            </a:avLst>
          </a:prstGeom>
          <a:solidFill>
            <a:srgbClr val="E8F5EE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8"/>
          <p:cNvSpPr/>
          <p:nvPr/>
        </p:nvSpPr>
        <p:spPr>
          <a:xfrm>
            <a:off x="548640" y="2606040"/>
            <a:ext cx="38404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Kus juba küps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8"/>
          <p:cNvSpPr/>
          <p:nvPr/>
        </p:nvSpPr>
        <p:spPr>
          <a:xfrm>
            <a:off x="777240" y="3017520"/>
            <a:ext cx="338328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Maagaasitööstuses on süsiniku kogumine olnud kasutusel juba aastaid.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8"/>
          <p:cNvSpPr/>
          <p:nvPr/>
        </p:nvSpPr>
        <p:spPr>
          <a:xfrm>
            <a:off x="4754880" y="2423160"/>
            <a:ext cx="3840480" cy="178308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8"/>
          <p:cNvSpPr/>
          <p:nvPr/>
        </p:nvSpPr>
        <p:spPr>
          <a:xfrm>
            <a:off x="4754880" y="2606040"/>
            <a:ext cx="38404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Kus alles areneb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8"/>
          <p:cNvSpPr/>
          <p:nvPr/>
        </p:nvSpPr>
        <p:spPr>
          <a:xfrm>
            <a:off x="4983480" y="3017520"/>
            <a:ext cx="338328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Tsemenditööstuses ja eriti süsiniku otsekogumisel õhust on see veel kallis ja vaidlusi tekitav.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5" name="Google Shape;185;p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760" y="4576572"/>
            <a:ext cx="713232" cy="407822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8"/>
          <p:cNvSpPr/>
          <p:nvPr/>
        </p:nvSpPr>
        <p:spPr>
          <a:xfrm>
            <a:off x="1234440" y="4631436"/>
            <a:ext cx="65836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800"/>
              <a:buFont typeface="Arial"/>
              <a:buNone/>
            </a:pPr>
            <a:r>
              <a:rPr lang="en-US" sz="8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Rohetehnoloogial põhinevate toodete prototüüpimine  ·  KIK toetab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8"/>
          <p:cNvSpPr/>
          <p:nvPr/>
        </p:nvSpPr>
        <p:spPr>
          <a:xfrm>
            <a:off x="8229600" y="4631436"/>
            <a:ext cx="6400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8 / 13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8" name="Google Shape;188;p8" title="imag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7225" y="4710075"/>
            <a:ext cx="873058" cy="27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"/>
          <p:cNvSpPr/>
          <p:nvPr/>
        </p:nvSpPr>
        <p:spPr>
          <a:xfrm>
            <a:off x="548640" y="640080"/>
            <a:ext cx="804672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500"/>
              <a:buFont typeface="Arial"/>
              <a:buNone/>
            </a:pPr>
            <a:r>
              <a:rPr lang="en-US" sz="25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Jäägist saab ressurss</a:t>
            </a:r>
            <a:endParaRPr sz="2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9"/>
          <p:cNvSpPr/>
          <p:nvPr/>
        </p:nvSpPr>
        <p:spPr>
          <a:xfrm>
            <a:off x="548640" y="1554480"/>
            <a:ext cx="2468880" cy="278892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9"/>
          <p:cNvSpPr/>
          <p:nvPr/>
        </p:nvSpPr>
        <p:spPr>
          <a:xfrm>
            <a:off x="685800" y="1737360"/>
            <a:ext cx="21945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350"/>
              <a:buFont typeface="Arial"/>
              <a:buNone/>
            </a:pPr>
            <a:r>
              <a:rPr lang="en-US" sz="135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Tööstussümbioos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9"/>
          <p:cNvSpPr/>
          <p:nvPr/>
        </p:nvSpPr>
        <p:spPr>
          <a:xfrm>
            <a:off x="731520" y="2377440"/>
            <a:ext cx="210312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Ühe tehase jääk on teise tooraine. Heitsoojus, saepuru ja kõrvalsaadused liiguvad edasi – jäätmeid peaaegu ei tekigi.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9"/>
          <p:cNvSpPr/>
          <p:nvPr/>
        </p:nvSpPr>
        <p:spPr>
          <a:xfrm>
            <a:off x="3337560" y="1554480"/>
            <a:ext cx="2468880" cy="2788920"/>
          </a:xfrm>
          <a:prstGeom prst="roundRect">
            <a:avLst>
              <a:gd name="adj" fmla="val 2222"/>
            </a:avLst>
          </a:prstGeom>
          <a:solidFill>
            <a:srgbClr val="E8F5EE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9"/>
          <p:cNvSpPr/>
          <p:nvPr/>
        </p:nvSpPr>
        <p:spPr>
          <a:xfrm>
            <a:off x="3474720" y="1737360"/>
            <a:ext cx="21945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350"/>
              <a:buFont typeface="Arial"/>
              <a:buNone/>
            </a:pPr>
            <a:r>
              <a:rPr lang="en-US" sz="135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Digitaalsed tootepassid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9"/>
          <p:cNvSpPr/>
          <p:nvPr/>
        </p:nvSpPr>
        <p:spPr>
          <a:xfrm>
            <a:off x="3520440" y="2377440"/>
            <a:ext cx="210312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QR-kood näitab toote koostist, päritolu ja parandusjuhist. Teave materjalist on kohe käepärast.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9"/>
          <p:cNvSpPr/>
          <p:nvPr/>
        </p:nvSpPr>
        <p:spPr>
          <a:xfrm>
            <a:off x="6126480" y="1554480"/>
            <a:ext cx="2468880" cy="278892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9"/>
          <p:cNvSpPr/>
          <p:nvPr/>
        </p:nvSpPr>
        <p:spPr>
          <a:xfrm>
            <a:off x="6263640" y="1737360"/>
            <a:ext cx="21945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350"/>
              <a:buFont typeface="Arial"/>
              <a:buNone/>
            </a:pPr>
            <a:r>
              <a:rPr lang="en-US" sz="135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Õigus parandada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9"/>
          <p:cNvSpPr/>
          <p:nvPr/>
        </p:nvSpPr>
        <p:spPr>
          <a:xfrm>
            <a:off x="6309360" y="2377440"/>
            <a:ext cx="210312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EL-i reeglid suunavad hoidma varuosi saadaval. Ühe katkise osa pärast ei pea enam tervet toodet ära viskama.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p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760" y="4576572"/>
            <a:ext cx="713232" cy="407822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9"/>
          <p:cNvSpPr/>
          <p:nvPr/>
        </p:nvSpPr>
        <p:spPr>
          <a:xfrm>
            <a:off x="1234440" y="4631436"/>
            <a:ext cx="65836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800"/>
              <a:buFont typeface="Arial"/>
              <a:buNone/>
            </a:pPr>
            <a:r>
              <a:rPr lang="en-US" sz="8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Rohetehnoloogial põhinevate toodete prototüüpimine  ·  KIK toetab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9"/>
          <p:cNvSpPr/>
          <p:nvPr/>
        </p:nvSpPr>
        <p:spPr>
          <a:xfrm>
            <a:off x="8229600" y="4631436"/>
            <a:ext cx="6400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9 / 13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p9" title="imag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7225" y="4710075"/>
            <a:ext cx="873058" cy="27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"/>
          <p:cNvSpPr/>
          <p:nvPr/>
        </p:nvSpPr>
        <p:spPr>
          <a:xfrm>
            <a:off x="548640" y="640080"/>
            <a:ext cx="804672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500"/>
              <a:buFont typeface="Arial"/>
              <a:buNone/>
            </a:pPr>
            <a:r>
              <a:rPr lang="en-US" sz="2500" b="1">
                <a:solidFill>
                  <a:srgbClr val="1A4731"/>
                </a:solidFill>
              </a:rPr>
              <a:t>V</a:t>
            </a:r>
            <a:r>
              <a:rPr lang="en-US" sz="25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äljakutsetest tuleb rääkida</a:t>
            </a:r>
            <a:endParaRPr sz="2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0"/>
          <p:cNvSpPr/>
          <p:nvPr/>
        </p:nvSpPr>
        <p:spPr>
          <a:xfrm>
            <a:off x="548640" y="1554480"/>
            <a:ext cx="2468880" cy="278892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0"/>
          <p:cNvSpPr/>
          <p:nvPr/>
        </p:nvSpPr>
        <p:spPr>
          <a:xfrm>
            <a:off x="685800" y="1737360"/>
            <a:ext cx="21945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350"/>
              <a:buFont typeface="Arial"/>
              <a:buNone/>
            </a:pPr>
            <a:r>
              <a:rPr lang="en-US" sz="135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Kriitilised toormed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0"/>
          <p:cNvSpPr/>
          <p:nvPr/>
        </p:nvSpPr>
        <p:spPr>
          <a:xfrm>
            <a:off x="731520" y="2377440"/>
            <a:ext cx="210312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Akud ja tuulikud vajavad liitiumi ja haruldasi muldmetalle. Lahendus: ringlussevõtt ja levinumad toorained.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0"/>
          <p:cNvSpPr/>
          <p:nvPr/>
        </p:nvSpPr>
        <p:spPr>
          <a:xfrm>
            <a:off x="3337560" y="1554480"/>
            <a:ext cx="2468880" cy="2788920"/>
          </a:xfrm>
          <a:prstGeom prst="roundRect">
            <a:avLst>
              <a:gd name="adj" fmla="val 2222"/>
            </a:avLst>
          </a:prstGeom>
          <a:solidFill>
            <a:srgbClr val="E8F5EE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0"/>
          <p:cNvSpPr/>
          <p:nvPr/>
        </p:nvSpPr>
        <p:spPr>
          <a:xfrm>
            <a:off x="3474720" y="1737360"/>
            <a:ext cx="21945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350"/>
              <a:buFont typeface="Arial"/>
              <a:buNone/>
            </a:pPr>
            <a:r>
              <a:rPr lang="en-US" sz="135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Energia salvestamine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0"/>
          <p:cNvSpPr/>
          <p:nvPr/>
        </p:nvSpPr>
        <p:spPr>
          <a:xfrm>
            <a:off x="3520440" y="2377440"/>
            <a:ext cx="210312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Päike ja tuul ei tooda ühtlaselt. Suurte koguste talletamine on endiselt tehniline väljakutse.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0"/>
          <p:cNvSpPr/>
          <p:nvPr/>
        </p:nvSpPr>
        <p:spPr>
          <a:xfrm>
            <a:off x="6126480" y="1554480"/>
            <a:ext cx="2468880" cy="278892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5875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0"/>
          <p:cNvSpPr/>
          <p:nvPr/>
        </p:nvSpPr>
        <p:spPr>
          <a:xfrm>
            <a:off x="6263640" y="1737360"/>
            <a:ext cx="21945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350"/>
              <a:buFont typeface="Arial"/>
              <a:buNone/>
            </a:pPr>
            <a:r>
              <a:rPr lang="en-US" sz="135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Õiglane üleminek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0"/>
          <p:cNvSpPr/>
          <p:nvPr/>
        </p:nvSpPr>
        <p:spPr>
          <a:xfrm>
            <a:off x="6309360" y="2377440"/>
            <a:ext cx="210312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Roheüleminek muudab töökohti. Fossiilkütuste</a:t>
            </a:r>
            <a:r>
              <a:rPr lang="en-US" sz="1100">
                <a:solidFill>
                  <a:srgbClr val="1A1A1A"/>
                </a:solidFill>
              </a:rPr>
              <a:t> valdkonnas</a:t>
            </a:r>
            <a:r>
              <a:rPr lang="en-US" sz="11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>
                <a:solidFill>
                  <a:srgbClr val="1A1A1A"/>
                </a:solidFill>
              </a:rPr>
              <a:t>hõivatud</a:t>
            </a:r>
            <a:r>
              <a:rPr lang="en-US" sz="11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 inimesed vajavad ümberõpet ja tuge.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3" name="Google Shape;223;p1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760" y="4576572"/>
            <a:ext cx="713232" cy="407822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10"/>
          <p:cNvSpPr/>
          <p:nvPr/>
        </p:nvSpPr>
        <p:spPr>
          <a:xfrm>
            <a:off x="1234440" y="4631436"/>
            <a:ext cx="65836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800"/>
              <a:buFont typeface="Arial"/>
              <a:buNone/>
            </a:pPr>
            <a:r>
              <a:rPr lang="en-US" sz="8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Rohetehnoloogial põhinevate toodete prototüüpimine  ·  KIK toetab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0"/>
          <p:cNvSpPr/>
          <p:nvPr/>
        </p:nvSpPr>
        <p:spPr>
          <a:xfrm>
            <a:off x="8229600" y="4631436"/>
            <a:ext cx="6400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10 / 13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6" name="Google Shape;226;p10" title="imag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7225" y="4710075"/>
            <a:ext cx="873058" cy="27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"/>
          <p:cNvSpPr/>
          <p:nvPr/>
        </p:nvSpPr>
        <p:spPr>
          <a:xfrm>
            <a:off x="256032" y="256032"/>
            <a:ext cx="8631936" cy="4631436"/>
          </a:xfrm>
          <a:prstGeom prst="rect">
            <a:avLst/>
          </a:prstGeom>
          <a:solidFill>
            <a:srgbClr val="E8F5EE"/>
          </a:solidFill>
          <a:ln w="25400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1"/>
          <p:cNvSpPr/>
          <p:nvPr/>
        </p:nvSpPr>
        <p:spPr>
          <a:xfrm>
            <a:off x="640080" y="640080"/>
            <a:ext cx="78638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D7A4F"/>
              </a:buClr>
              <a:buSzPts val="1300"/>
              <a:buFont typeface="Arial"/>
              <a:buNone/>
            </a:pPr>
            <a:r>
              <a:rPr lang="en-US" sz="1300" b="1">
                <a:solidFill>
                  <a:srgbClr val="2D7A4F"/>
                </a:solidFill>
              </a:rPr>
              <a:t>MÕTTEKOHT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1"/>
          <p:cNvSpPr/>
          <p:nvPr/>
        </p:nvSpPr>
        <p:spPr>
          <a:xfrm>
            <a:off x="640080" y="1051560"/>
            <a:ext cx="78638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Kas „biolagunev“ tähendab alati head?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1"/>
          <p:cNvSpPr/>
          <p:nvPr/>
        </p:nvSpPr>
        <p:spPr>
          <a:xfrm>
            <a:off x="822960" y="1783080"/>
            <a:ext cx="749808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Sõna „biolagunev“ kõlab rahustavalt. Aga paljud sellised materjalid lagunevad ainult kindlates tingimustes – näiteks tööstuslikus kompostis, mitte looduses ega ookeanis.</a:t>
            </a:r>
            <a:br>
              <a:rPr lang="en-US" sz="15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15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5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Mõtle ja uuri</a:t>
            </a:r>
            <a:r>
              <a:rPr lang="en-US" sz="1500" b="1">
                <a:solidFill>
                  <a:srgbClr val="1A4731"/>
                </a:solidFill>
              </a:rPr>
              <a:t>: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1"/>
          <p:cNvSpPr/>
          <p:nvPr/>
        </p:nvSpPr>
        <p:spPr>
          <a:xfrm>
            <a:off x="1005840" y="2880360"/>
            <a:ext cx="7223760" cy="402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•  Kus ja kui kiiresti see materjal tegelikult laguneb?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1"/>
          <p:cNvSpPr/>
          <p:nvPr/>
        </p:nvSpPr>
        <p:spPr>
          <a:xfrm>
            <a:off x="1005840" y="3337560"/>
            <a:ext cx="7223760" cy="402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•  Kas „biolagunev“ tähendab sama mis „keskkonnasõbralik“?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1"/>
          <p:cNvSpPr/>
          <p:nvPr/>
        </p:nvSpPr>
        <p:spPr>
          <a:xfrm>
            <a:off x="822960" y="4069080"/>
            <a:ext cx="74980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300"/>
              <a:buFont typeface="Arial"/>
              <a:buNone/>
            </a:pPr>
            <a:r>
              <a:rPr lang="en-US" sz="1300" b="1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Roheväide vajab alati kontrolli </a:t>
            </a:r>
            <a:r>
              <a:rPr lang="en-US" sz="1300" b="1">
                <a:solidFill>
                  <a:srgbClr val="1A4731"/>
                </a:solidFill>
              </a:rPr>
              <a:t>–</a:t>
            </a:r>
            <a:r>
              <a:rPr lang="en-US" sz="1300" b="1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 täpselt nagu rohetehnoloogia mõõdetavus.</a:t>
            </a:r>
            <a:endParaRPr sz="1300" b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2"/>
          <p:cNvSpPr/>
          <p:nvPr/>
        </p:nvSpPr>
        <p:spPr>
          <a:xfrm>
            <a:off x="548640" y="457200"/>
            <a:ext cx="804672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500"/>
              <a:buFont typeface="Arial"/>
              <a:buNone/>
            </a:pPr>
            <a:r>
              <a:rPr lang="en-US" sz="25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Kokkuvõte</a:t>
            </a:r>
            <a:endParaRPr sz="2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2"/>
          <p:cNvSpPr/>
          <p:nvPr/>
        </p:nvSpPr>
        <p:spPr>
          <a:xfrm>
            <a:off x="548640" y="1691640"/>
            <a:ext cx="91440" cy="566928"/>
          </a:xfrm>
          <a:prstGeom prst="rect">
            <a:avLst/>
          </a:prstGeom>
          <a:solidFill>
            <a:srgbClr val="1A47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2"/>
          <p:cNvSpPr/>
          <p:nvPr/>
        </p:nvSpPr>
        <p:spPr>
          <a:xfrm>
            <a:off x="822960" y="1691640"/>
            <a:ext cx="758952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Rohetehnoloogia areng on mõõdetav – </a:t>
            </a:r>
            <a:r>
              <a:rPr lang="en-US" sz="14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valmidustase näitab, kui kaugel iga lahendus on.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2"/>
          <p:cNvSpPr/>
          <p:nvPr/>
        </p:nvSpPr>
        <p:spPr>
          <a:xfrm>
            <a:off x="548640" y="2560320"/>
            <a:ext cx="91440" cy="566928"/>
          </a:xfrm>
          <a:prstGeom prst="rect">
            <a:avLst/>
          </a:prstGeom>
          <a:solidFill>
            <a:srgbClr val="1A47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2"/>
          <p:cNvSpPr/>
          <p:nvPr/>
        </p:nvSpPr>
        <p:spPr>
          <a:xfrm>
            <a:off x="822960" y="2560320"/>
            <a:ext cx="758952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Lähituleviku läbimurded – </a:t>
            </a:r>
            <a:r>
              <a:rPr lang="en-US" sz="14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vesinik, energiasalvestus, uued materjalid ja süsiniku kogumine – eri küpsusastmetel.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2"/>
          <p:cNvSpPr/>
          <p:nvPr/>
        </p:nvSpPr>
        <p:spPr>
          <a:xfrm>
            <a:off x="548640" y="3429000"/>
            <a:ext cx="91440" cy="566928"/>
          </a:xfrm>
          <a:prstGeom prst="rect">
            <a:avLst/>
          </a:prstGeom>
          <a:solidFill>
            <a:srgbClr val="1A47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2"/>
          <p:cNvSpPr/>
          <p:nvPr/>
        </p:nvSpPr>
        <p:spPr>
          <a:xfrm>
            <a:off x="822960" y="3429000"/>
            <a:ext cx="7589520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Jääkide väärindamine on muutu</a:t>
            </a:r>
            <a:r>
              <a:rPr lang="en-US" b="1">
                <a:solidFill>
                  <a:srgbClr val="1A4731"/>
                </a:solidFill>
              </a:rPr>
              <a:t>mas</a:t>
            </a:r>
            <a:r>
              <a:rPr lang="en-US" sz="14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 normiks – </a:t>
            </a:r>
            <a:r>
              <a:rPr lang="en-US" sz="1400" i="0" u="none" strike="noStrike" cap="none">
                <a:solidFill>
                  <a:srgbClr val="1A4731"/>
                </a:solidFill>
              </a:rPr>
              <a:t>näiteks:</a:t>
            </a:r>
            <a:r>
              <a:rPr lang="en-US" sz="14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b="0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tööstussümbioos, tootepassid ja parandamisõigus.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1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5760" y="4576572"/>
            <a:ext cx="713232" cy="407822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2"/>
          <p:cNvSpPr/>
          <p:nvPr/>
        </p:nvSpPr>
        <p:spPr>
          <a:xfrm>
            <a:off x="1234440" y="4631436"/>
            <a:ext cx="65836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B5C"/>
              </a:buClr>
              <a:buSzPts val="800"/>
              <a:buFont typeface="Arial"/>
              <a:buNone/>
            </a:pPr>
            <a:r>
              <a:rPr lang="en-US" sz="800" b="0" i="1" u="none" strike="noStrike" cap="none">
                <a:solidFill>
                  <a:srgbClr val="5A6B5C"/>
                </a:solidFill>
                <a:latin typeface="Arial"/>
                <a:ea typeface="Arial"/>
                <a:cs typeface="Arial"/>
                <a:sym typeface="Arial"/>
              </a:rPr>
              <a:t>Rohetehnoloogial põhinevate toodete prototüüpimine  ·  KIK toetab</a:t>
            </a:r>
            <a:endParaRPr sz="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2"/>
          <p:cNvSpPr/>
          <p:nvPr/>
        </p:nvSpPr>
        <p:spPr>
          <a:xfrm>
            <a:off x="8229600" y="4631436"/>
            <a:ext cx="6400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12 / 13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4" name="Google Shape;254;p12" title="imag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7225" y="4710075"/>
            <a:ext cx="873058" cy="27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3"/>
          <p:cNvSpPr/>
          <p:nvPr/>
        </p:nvSpPr>
        <p:spPr>
          <a:xfrm>
            <a:off x="256032" y="256032"/>
            <a:ext cx="8631936" cy="4631436"/>
          </a:xfrm>
          <a:prstGeom prst="rect">
            <a:avLst/>
          </a:prstGeom>
          <a:solidFill>
            <a:srgbClr val="E8F5EE"/>
          </a:solidFill>
          <a:ln w="25400" cap="flat" cmpd="sng">
            <a:solidFill>
              <a:srgbClr val="1A473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3"/>
          <p:cNvSpPr/>
          <p:nvPr/>
        </p:nvSpPr>
        <p:spPr>
          <a:xfrm>
            <a:off x="640080" y="548640"/>
            <a:ext cx="78638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D7A4F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2D7A4F"/>
                </a:solidFill>
                <a:latin typeface="Arial"/>
                <a:ea typeface="Arial"/>
                <a:cs typeface="Arial"/>
                <a:sym typeface="Arial"/>
              </a:rPr>
              <a:t>GRUPIARUTELU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3"/>
          <p:cNvSpPr/>
          <p:nvPr/>
        </p:nvSpPr>
        <p:spPr>
          <a:xfrm>
            <a:off x="640080" y="896112"/>
            <a:ext cx="786384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4731"/>
              </a:buClr>
              <a:buSzPts val="2500"/>
              <a:buFont typeface="Arial"/>
              <a:buNone/>
            </a:pPr>
            <a:r>
              <a:rPr lang="en-US" sz="2500" b="1" i="0" u="none" strike="noStrike" cap="none">
                <a:solidFill>
                  <a:srgbClr val="1A4731"/>
                </a:solidFill>
                <a:latin typeface="Arial"/>
                <a:ea typeface="Arial"/>
                <a:cs typeface="Arial"/>
                <a:sym typeface="Arial"/>
              </a:rPr>
              <a:t>Rohetehnoloogia kümne aasta pärast</a:t>
            </a:r>
            <a:endParaRPr sz="2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3"/>
          <p:cNvSpPr/>
          <p:nvPr/>
        </p:nvSpPr>
        <p:spPr>
          <a:xfrm>
            <a:off x="640080" y="1627632"/>
            <a:ext cx="411480" cy="411480"/>
          </a:xfrm>
          <a:prstGeom prst="rect">
            <a:avLst/>
          </a:prstGeom>
          <a:solidFill>
            <a:srgbClr val="1A47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3"/>
          <p:cNvSpPr/>
          <p:nvPr/>
        </p:nvSpPr>
        <p:spPr>
          <a:xfrm>
            <a:off x="640080" y="1627632"/>
            <a:ext cx="41148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3"/>
          <p:cNvSpPr/>
          <p:nvPr/>
        </p:nvSpPr>
        <p:spPr>
          <a:xfrm>
            <a:off x="1207008" y="1609344"/>
            <a:ext cx="722376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450"/>
              <a:buFont typeface="Arial"/>
              <a:buNone/>
            </a:pPr>
            <a:r>
              <a:rPr lang="en-US" sz="1450" b="1" i="0" u="none" strike="noStrike" cap="non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Milline rohetehnoloogia on teie arvates 10 aasta pärast kõige rohkem muutnud meie igapäeva?</a:t>
            </a:r>
            <a:endParaRPr sz="14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3"/>
          <p:cNvSpPr/>
          <p:nvPr/>
        </p:nvSpPr>
        <p:spPr>
          <a:xfrm>
            <a:off x="640080" y="3703320"/>
            <a:ext cx="7863840" cy="731520"/>
          </a:xfrm>
          <a:prstGeom prst="rect">
            <a:avLst/>
          </a:prstGeom>
          <a:solidFill>
            <a:srgbClr val="1A473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3"/>
          <p:cNvSpPr/>
          <p:nvPr/>
        </p:nvSpPr>
        <p:spPr>
          <a:xfrm>
            <a:off x="914400" y="3703320"/>
            <a:ext cx="73152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50"/>
              <a:buFont typeface="Arial"/>
              <a:buNone/>
            </a:pPr>
            <a:r>
              <a:rPr lang="en-US" sz="13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Mõelge edasi:  </a:t>
            </a:r>
            <a:r>
              <a:rPr lang="en-US"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mis võib arengut takistada – raha, toore, seadused või midagi muud?</a:t>
            </a: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8" name="Google Shape;268;p1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35240" y="4553712"/>
            <a:ext cx="640080" cy="365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735</Words>
  <Application>Microsoft Macintosh PowerPoint</Application>
  <PresentationFormat>On-screen Show (16:9)</PresentationFormat>
  <Paragraphs>124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PptxGenJS</dc:creator>
  <cp:lastModifiedBy>Veiko Karu</cp:lastModifiedBy>
  <cp:revision>1</cp:revision>
  <dcterms:created xsi:type="dcterms:W3CDTF">2026-06-07T21:54:53Z</dcterms:created>
  <dcterms:modified xsi:type="dcterms:W3CDTF">2026-10-26T16:52:36Z</dcterms:modified>
</cp:coreProperties>
</file>