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gIE70fhbm5D8sNmG+0qst4oWG/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6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e8eaf5ac84_1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3e8eaf5ac84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ea6fd4801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ea6fd48018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3ea6fd48018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256032" y="256032"/>
            <a:ext cx="8631936" cy="4631436"/>
          </a:xfrm>
          <a:prstGeom prst="rect">
            <a:avLst/>
          </a:prstGeom>
          <a:noFill/>
          <a:ln w="25400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256032" y="1828800"/>
            <a:ext cx="8631936" cy="1737360"/>
          </a:xfrm>
          <a:prstGeom prst="rect">
            <a:avLst/>
          </a:prstGeom>
          <a:solidFill>
            <a:srgbClr val="E8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548640" y="23317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Rohetehnoloogiate olemus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548640" y="2880360"/>
            <a:ext cx="80467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ning rakendamine majanduses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" y="3977640"/>
            <a:ext cx="1143000" cy="65288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"/>
          <p:cNvSpPr/>
          <p:nvPr/>
        </p:nvSpPr>
        <p:spPr>
          <a:xfrm>
            <a:off x="1828800" y="4114800"/>
            <a:ext cx="6766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000"/>
              <a:buFont typeface="Arial"/>
              <a:buNone/>
            </a:pPr>
            <a:r>
              <a:rPr lang="en-US" sz="10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Projekti rahastas Sihtasutus Keskkonnainvesteeringute Keskus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1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1849" y="4180100"/>
            <a:ext cx="1164018" cy="36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548640" y="45720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Mida täna käsitleme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548640" y="1600200"/>
            <a:ext cx="3840600" cy="868800"/>
          </a:xfrm>
          <a:prstGeom prst="roundRect">
            <a:avLst>
              <a:gd name="adj" fmla="val 6316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658368" y="170992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1280160" y="1851672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Mis on rohetehnoloogia?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4754880" y="160020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4864608" y="170992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5486338" y="1851672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Rohetehnoloogia valdkonnad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548640" y="265176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658368" y="276148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1280097" y="2903282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Ringmajandus ja jäätmehierarhia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4754880" y="265176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4864608" y="276148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5486400" y="2903220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Jääkide väärindamine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548640" y="370332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658368" y="381304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1280160" y="3954780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Rohetehnoloogia majanduses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4754880" y="370332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4864608" y="381304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5486400" y="3954780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Mida saab igaüks ise teha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2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50;p2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Mis on rohetehnoloogia?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548640" y="1508760"/>
            <a:ext cx="80467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Tehnoloogilised lahendused, mis vähendavad inimtegevuse keskkonnamõju ja loovad samal ajal majanduslikku väärtust.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548640" y="2514600"/>
            <a:ext cx="246888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548640" y="2651760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548640" y="315468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Keskkonnakasu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685800" y="3566160"/>
            <a:ext cx="219456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Mõõdetav vähenemine: heide, ressursid, jäätmed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3337560" y="2514600"/>
            <a:ext cx="2468880" cy="1828800"/>
          </a:xfrm>
          <a:prstGeom prst="roundRect">
            <a:avLst>
              <a:gd name="adj" fmla="val 3000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3337560" y="2651760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3337560" y="315468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Tõhusus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3474720" y="3566160"/>
            <a:ext cx="219456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Sama tulemus väiksema kuluga (nt LED-lamp)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6126480" y="2514600"/>
            <a:ext cx="246888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3"/>
          <p:cNvSpPr/>
          <p:nvPr/>
        </p:nvSpPr>
        <p:spPr>
          <a:xfrm>
            <a:off x="6126480" y="2651760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6126480" y="315468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Innovatsioon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6263640" y="3566160"/>
            <a:ext cx="219456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Uus materjal, tootmisviis või ärimudel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" name="Google Shape;70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3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3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3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Rohetehnoloogia valdkon</a:t>
            </a:r>
            <a:r>
              <a:rPr lang="en-US" sz="2700" b="1">
                <a:solidFill>
                  <a:srgbClr val="1A4731"/>
                </a:solidFill>
              </a:rPr>
              <a:t>nad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548640" y="1554480"/>
            <a:ext cx="374904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548640" y="1554480"/>
            <a:ext cx="91440" cy="530352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4"/>
          <p:cNvSpPr/>
          <p:nvPr/>
        </p:nvSpPr>
        <p:spPr>
          <a:xfrm>
            <a:off x="777240" y="1554480"/>
            <a:ext cx="342900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Taastuvenergia ja energiasalvestus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4846320" y="1554480"/>
            <a:ext cx="374904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4"/>
          <p:cNvSpPr/>
          <p:nvPr/>
        </p:nvSpPr>
        <p:spPr>
          <a:xfrm>
            <a:off x="4846320" y="1554480"/>
            <a:ext cx="91440" cy="530352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4"/>
          <p:cNvSpPr/>
          <p:nvPr/>
        </p:nvSpPr>
        <p:spPr>
          <a:xfrm>
            <a:off x="5074920" y="1554480"/>
            <a:ext cx="342900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Ringmajandus ja materjaliteadus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548640" y="2212848"/>
            <a:ext cx="374904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4"/>
          <p:cNvSpPr/>
          <p:nvPr/>
        </p:nvSpPr>
        <p:spPr>
          <a:xfrm>
            <a:off x="548640" y="2212848"/>
            <a:ext cx="91440" cy="530352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4"/>
          <p:cNvSpPr/>
          <p:nvPr/>
        </p:nvSpPr>
        <p:spPr>
          <a:xfrm>
            <a:off x="777240" y="2212848"/>
            <a:ext cx="342900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Nutikas ja roheline transport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4846320" y="2212848"/>
            <a:ext cx="374904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4"/>
          <p:cNvSpPr/>
          <p:nvPr/>
        </p:nvSpPr>
        <p:spPr>
          <a:xfrm>
            <a:off x="4846320" y="2212848"/>
            <a:ext cx="91440" cy="530352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4"/>
          <p:cNvSpPr/>
          <p:nvPr/>
        </p:nvSpPr>
        <p:spPr>
          <a:xfrm>
            <a:off x="5074920" y="2212848"/>
            <a:ext cx="342900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Põllumajandus- ja toidutehnoloogia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548640" y="2871216"/>
            <a:ext cx="374904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4"/>
          <p:cNvSpPr/>
          <p:nvPr/>
        </p:nvSpPr>
        <p:spPr>
          <a:xfrm>
            <a:off x="548640" y="2871216"/>
            <a:ext cx="91440" cy="530352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4"/>
          <p:cNvSpPr/>
          <p:nvPr/>
        </p:nvSpPr>
        <p:spPr>
          <a:xfrm>
            <a:off x="777240" y="2871216"/>
            <a:ext cx="342900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Energiatõhus ehitus ja nutilinnad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4846320" y="2871216"/>
            <a:ext cx="374904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"/>
          <p:cNvSpPr/>
          <p:nvPr/>
        </p:nvSpPr>
        <p:spPr>
          <a:xfrm>
            <a:off x="4846320" y="2871216"/>
            <a:ext cx="91440" cy="530352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"/>
          <p:cNvSpPr/>
          <p:nvPr/>
        </p:nvSpPr>
        <p:spPr>
          <a:xfrm>
            <a:off x="5074920" y="2871216"/>
            <a:ext cx="342900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Jäätmekäitlus ja veepuhastus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548640" y="3529584"/>
            <a:ext cx="7863900" cy="530400"/>
          </a:xfrm>
          <a:prstGeom prst="roundRect">
            <a:avLst>
              <a:gd name="adj" fmla="val 10345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548640" y="3529584"/>
            <a:ext cx="91440" cy="530352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777240" y="3529584"/>
            <a:ext cx="74982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Tehisintellekt ja andmed,  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D7A4F"/>
              </a:buClr>
              <a:buSzPts val="1000"/>
              <a:buFont typeface="Arial"/>
              <a:buNone/>
            </a:pPr>
            <a:r>
              <a:rPr lang="en-US" sz="1000" b="0" u="none" strike="noStrike" cap="none">
                <a:solidFill>
                  <a:srgbClr val="2D7A4F"/>
                </a:solidFill>
                <a:latin typeface="Arial"/>
                <a:ea typeface="Arial"/>
                <a:cs typeface="Arial"/>
                <a:sym typeface="Arial"/>
              </a:rPr>
              <a:t>Tehisintellekt läbib paljusid </a:t>
            </a:r>
            <a:r>
              <a:rPr lang="en-US" sz="1000">
                <a:solidFill>
                  <a:srgbClr val="2D7A4F"/>
                </a:solidFill>
              </a:rPr>
              <a:t>valdkondi </a:t>
            </a:r>
            <a:r>
              <a:rPr lang="en-US" sz="1000" b="0" u="none" strike="noStrike" cap="none">
                <a:solidFill>
                  <a:srgbClr val="2D7A4F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n-US" sz="1000">
                <a:solidFill>
                  <a:srgbClr val="2D7A4F"/>
                </a:solidFill>
              </a:rPr>
              <a:t>aidates </a:t>
            </a:r>
            <a:r>
              <a:rPr lang="en-US" sz="1000" b="0" u="none" strike="noStrike" cap="none">
                <a:solidFill>
                  <a:srgbClr val="2D7A4F"/>
                </a:solidFill>
                <a:latin typeface="Arial"/>
                <a:ea typeface="Arial"/>
                <a:cs typeface="Arial"/>
                <a:sym typeface="Arial"/>
              </a:rPr>
              <a:t> te</a:t>
            </a:r>
            <a:r>
              <a:rPr lang="en-US" sz="1000">
                <a:solidFill>
                  <a:srgbClr val="2D7A4F"/>
                </a:solidFill>
              </a:rPr>
              <a:t>ha</a:t>
            </a:r>
            <a:r>
              <a:rPr lang="en-US" sz="1000" b="0" u="none" strike="noStrike" cap="none">
                <a:solidFill>
                  <a:srgbClr val="2D7A4F"/>
                </a:solidFill>
                <a:latin typeface="Arial"/>
                <a:ea typeface="Arial"/>
                <a:cs typeface="Arial"/>
                <a:sym typeface="Arial"/>
              </a:rPr>
              <a:t> võrgud, põllud ja linnad „nutikaks“.</a:t>
            </a:r>
            <a:endParaRPr sz="1000" b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4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4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Lineaarmajandus vs ringmajandus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548640" y="1554480"/>
            <a:ext cx="3840480" cy="283464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"/>
          <p:cNvSpPr/>
          <p:nvPr/>
        </p:nvSpPr>
        <p:spPr>
          <a:xfrm>
            <a:off x="548640" y="169164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LINEAARMAJANDUS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548640" y="2057400"/>
            <a:ext cx="38404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00"/>
              <a:buFont typeface="Arial"/>
              <a:buNone/>
            </a:pPr>
            <a:r>
              <a:rPr lang="en-US" sz="11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Võta </a:t>
            </a:r>
            <a:r>
              <a:rPr lang="en-US" sz="1100" i="1">
                <a:solidFill>
                  <a:srgbClr val="5A6B5C"/>
                </a:solidFill>
              </a:rPr>
              <a:t>–</a:t>
            </a:r>
            <a:r>
              <a:rPr lang="en-US" sz="11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i="1">
                <a:solidFill>
                  <a:srgbClr val="5A6B5C"/>
                </a:solidFill>
              </a:rPr>
              <a:t>tooda/tarbi</a:t>
            </a:r>
            <a:r>
              <a:rPr lang="en-US" sz="11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i="1">
                <a:solidFill>
                  <a:srgbClr val="5A6B5C"/>
                </a:solidFill>
              </a:rPr>
              <a:t>– </a:t>
            </a:r>
            <a:r>
              <a:rPr lang="en-US" sz="11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viska minema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822960" y="2514600"/>
            <a:ext cx="33832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01625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Char char="●"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Loodusest võetakse toorainet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822960" y="2898648"/>
            <a:ext cx="33834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01625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Char char="●"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Valmistatakse toode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822960" y="3282696"/>
            <a:ext cx="33832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01625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Char char="●"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Kasutatakse korra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822960" y="3666744"/>
            <a:ext cx="33832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01625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Char char="●"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Visatakse prügikasti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685800" y="4114800"/>
            <a:ext cx="356616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050"/>
              <a:buFont typeface="Arial"/>
              <a:buNone/>
            </a:pPr>
            <a:r>
              <a:rPr lang="en-US" sz="1050" b="1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Ressurss kaob, kahju </a:t>
            </a:r>
            <a:r>
              <a:rPr lang="en-US" sz="1050" b="1">
                <a:solidFill>
                  <a:srgbClr val="1A4731"/>
                </a:solidFill>
              </a:rPr>
              <a:t>mitmekordne</a:t>
            </a:r>
            <a:endParaRPr sz="1050" b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4754880" y="1554480"/>
            <a:ext cx="3840480" cy="2834640"/>
          </a:xfrm>
          <a:prstGeom prst="roundRect">
            <a:avLst>
              <a:gd name="adj" fmla="val 1935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"/>
          <p:cNvSpPr/>
          <p:nvPr/>
        </p:nvSpPr>
        <p:spPr>
          <a:xfrm>
            <a:off x="4754880" y="169164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RINGMAJANDUS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4754880" y="2057400"/>
            <a:ext cx="38404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00"/>
              <a:buFont typeface="Arial"/>
              <a:buNone/>
            </a:pPr>
            <a:r>
              <a:rPr lang="en-US" sz="11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Ressurss jääb ringlema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029200" y="2514600"/>
            <a:ext cx="33832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↻  Vastupidav, parandatav disain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5029200" y="2898648"/>
            <a:ext cx="33832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↻  Kasutuses võimalikult kaua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5029200" y="3282696"/>
            <a:ext cx="33832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↻  Parandus, rent, jagamine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5029200" y="3666744"/>
            <a:ext cx="338328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↻  Materjal uu</a:t>
            </a:r>
            <a:r>
              <a:rPr lang="en-US" sz="1150">
                <a:solidFill>
                  <a:srgbClr val="1A1A1A"/>
                </a:solidFill>
              </a:rPr>
              <a:t>ele</a:t>
            </a: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ringile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4892040" y="4114800"/>
            <a:ext cx="356616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050"/>
              <a:buFont typeface="Arial"/>
              <a:buNone/>
            </a:pPr>
            <a:r>
              <a:rPr lang="en-US" sz="1050" b="1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Jääk pole lõpp, vaid uue ringi algus</a:t>
            </a:r>
            <a:endParaRPr sz="1050" b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5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5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Jäätmehierarhia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1720" y="1371600"/>
            <a:ext cx="4480560" cy="260604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/>
          <p:nvPr/>
        </p:nvSpPr>
        <p:spPr>
          <a:xfrm>
            <a:off x="914400" y="40690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Mida kauem ese/materjal esialgsel kujul ringleb, seda parem. Vältimine on aga kõige parem!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6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6" title="image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/>
          <p:nvPr/>
        </p:nvSpPr>
        <p:spPr>
          <a:xfrm>
            <a:off x="256032" y="256032"/>
            <a:ext cx="8631936" cy="4631436"/>
          </a:xfrm>
          <a:prstGeom prst="rect">
            <a:avLst/>
          </a:prstGeom>
          <a:solidFill>
            <a:srgbClr val="E8F5EE"/>
          </a:solidFill>
          <a:ln w="25400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"/>
          <p:cNvSpPr/>
          <p:nvPr/>
        </p:nvSpPr>
        <p:spPr>
          <a:xfrm>
            <a:off x="640080" y="640080"/>
            <a:ext cx="78638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D7A4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2D7A4F"/>
                </a:solidFill>
                <a:latin typeface="Arial"/>
                <a:ea typeface="Arial"/>
                <a:cs typeface="Arial"/>
                <a:sym typeface="Arial"/>
              </a:rPr>
              <a:t>ISESEISEV MÕTLEMISKOHT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640080" y="1051560"/>
            <a:ext cx="78638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Rohepesu või tõeline kasu?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822960" y="1783080"/>
            <a:ext cx="74980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Mõtle korraks ühe toote peale, mille pakendil on kiri „keskkonnasõbralik“ või „looduslik“.</a:t>
            </a:r>
            <a:br>
              <a:rPr lang="en-US" sz="15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5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Küsi endalt: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1005840" y="2788930"/>
            <a:ext cx="72237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•  Kas väite taga on konkreetne arv või mõõdik?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1005840" y="3136392"/>
            <a:ext cx="72237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•  Kas keegi sõltumatu on seda kontrollinud?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1005840" y="3451842"/>
            <a:ext cx="72237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•  Kas see kirjeldab kogu toodet või ainult üht pisidetaili?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822960" y="4114800"/>
            <a:ext cx="74980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00"/>
              <a:buFont typeface="Arial"/>
              <a:buNone/>
            </a:pPr>
            <a:r>
              <a:rPr lang="en-US" sz="1300" b="1" i="1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Kui mõõdetavat kasu ega kontrolli pole, tasub jääda ettevaatlikuks </a:t>
            </a:r>
            <a:r>
              <a:rPr lang="en-US" sz="1300" b="1" i="1">
                <a:solidFill>
                  <a:srgbClr val="1A4731"/>
                </a:solidFill>
              </a:rPr>
              <a:t>– tegemist võib olla rohepesuga. 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48640" y="685805"/>
            <a:ext cx="8046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Jääk ja jäätmed 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48640" y="1554480"/>
            <a:ext cx="3840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8"/>
          <p:cNvSpPr/>
          <p:nvPr/>
        </p:nvSpPr>
        <p:spPr>
          <a:xfrm>
            <a:off x="548640" y="169164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JÄÄK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731520" y="2121408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See, mis tootmisel või tarbimisel üle jääb – saepuru, toidukoored, vana telefon.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4754880" y="1554480"/>
            <a:ext cx="3840480" cy="1417320"/>
          </a:xfrm>
          <a:prstGeom prst="roundRect">
            <a:avLst>
              <a:gd name="adj" fmla="val 3871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"/>
          <p:cNvSpPr/>
          <p:nvPr/>
        </p:nvSpPr>
        <p:spPr>
          <a:xfrm>
            <a:off x="4754880" y="169164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JÄÄTMED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4937760" y="2121408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Jääk, mille keegi on otsustanud väärtusetuks tunnistada ja minema visanud.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8"/>
          <p:cNvSpPr/>
          <p:nvPr/>
        </p:nvSpPr>
        <p:spPr>
          <a:xfrm>
            <a:off x="548650" y="3200400"/>
            <a:ext cx="8046600" cy="777300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777240" y="3200400"/>
            <a:ext cx="740664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Ringmajanduse mõte: leida jää</a:t>
            </a:r>
            <a:r>
              <a:rPr lang="en-US" b="1">
                <a:solidFill>
                  <a:srgbClr val="FFFFFF"/>
                </a:solidFill>
              </a:rPr>
              <a:t>kidele</a:t>
            </a: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uus kasutus ENNE, kui </a:t>
            </a:r>
            <a:r>
              <a:rPr lang="en-US" b="1">
                <a:solidFill>
                  <a:srgbClr val="FFFFFF"/>
                </a:solidFill>
              </a:rPr>
              <a:t>neist </a:t>
            </a: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jõua</a:t>
            </a:r>
            <a:r>
              <a:rPr lang="en-US" b="1">
                <a:solidFill>
                  <a:srgbClr val="FFFFFF"/>
                </a:solidFill>
              </a:rPr>
              <a:t>vad</a:t>
            </a: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saada jäätmed.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48640" y="4114800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Jääki tekib nii inimeste tarbimisest kui ka tööstuse tootmisest.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8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8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Jäägist saab ressurss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48640" y="1463040"/>
            <a:ext cx="7863840" cy="475488"/>
          </a:xfrm>
          <a:prstGeom prst="rect">
            <a:avLst/>
          </a:prstGeom>
          <a:solidFill>
            <a:srgbClr val="E8F5EE"/>
          </a:solidFill>
          <a:ln w="952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"/>
          <p:cNvSpPr/>
          <p:nvPr/>
        </p:nvSpPr>
        <p:spPr>
          <a:xfrm>
            <a:off x="731520" y="1463040"/>
            <a:ext cx="301752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Puidujäägid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3840480" y="1463040"/>
            <a:ext cx="448056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Saepurust pelletid, soojus ja biokütused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548640" y="2011680"/>
            <a:ext cx="7863840" cy="47548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9"/>
          <p:cNvSpPr/>
          <p:nvPr/>
        </p:nvSpPr>
        <p:spPr>
          <a:xfrm>
            <a:off x="731520" y="2011680"/>
            <a:ext cx="301752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Toidu- ja põllumajandusjäägid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3840480" y="2011680"/>
            <a:ext cx="448056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Käärimisel biogaas → elekter, soojus, kütus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548640" y="2560320"/>
            <a:ext cx="7863840" cy="475488"/>
          </a:xfrm>
          <a:prstGeom prst="rect">
            <a:avLst/>
          </a:prstGeom>
          <a:solidFill>
            <a:srgbClr val="E8F5EE"/>
          </a:solidFill>
          <a:ln w="952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"/>
          <p:cNvSpPr/>
          <p:nvPr/>
        </p:nvSpPr>
        <p:spPr>
          <a:xfrm>
            <a:off x="731520" y="2560320"/>
            <a:ext cx="301752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Toidutööstuse kõrvalsaadused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3840480" y="2560320"/>
            <a:ext cx="448056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Vadakust valgupulber, loomasööt, uued toiduained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548640" y="3108960"/>
            <a:ext cx="7863840" cy="47548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9"/>
          <p:cNvSpPr/>
          <p:nvPr/>
        </p:nvSpPr>
        <p:spPr>
          <a:xfrm>
            <a:off x="731520" y="3108960"/>
            <a:ext cx="301752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Ehitus- ja lammutusjäätmed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3840480" y="3108960"/>
            <a:ext cx="448056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Betoon ja tellis täitematerjaliks, metall ringlusse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548640" y="3657600"/>
            <a:ext cx="7863840" cy="475488"/>
          </a:xfrm>
          <a:prstGeom prst="rect">
            <a:avLst/>
          </a:prstGeom>
          <a:solidFill>
            <a:srgbClr val="E8F5EE"/>
          </a:solidFill>
          <a:ln w="952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9"/>
          <p:cNvSpPr/>
          <p:nvPr/>
        </p:nvSpPr>
        <p:spPr>
          <a:xfrm>
            <a:off x="731520" y="3657600"/>
            <a:ext cx="301752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Plast ja metall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3840480" y="3657600"/>
            <a:ext cx="448056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Sorditud ja puhastatud uue toote tooraineks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9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9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9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Roheline mõtteviis on hea </a:t>
            </a:r>
            <a:r>
              <a:rPr lang="en-US" sz="2700" b="1">
                <a:solidFill>
                  <a:srgbClr val="1A4731"/>
                </a:solidFill>
              </a:rPr>
              <a:t>ka ettevõtluses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0"/>
          <p:cNvSpPr/>
          <p:nvPr/>
        </p:nvSpPr>
        <p:spPr>
          <a:xfrm>
            <a:off x="548640" y="1417320"/>
            <a:ext cx="8046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Kolm ajendit, miks ettevõte roheliselt mõtleb: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0"/>
          <p:cNvSpPr/>
          <p:nvPr/>
        </p:nvSpPr>
        <p:spPr>
          <a:xfrm>
            <a:off x="548640" y="1828800"/>
            <a:ext cx="246888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"/>
          <p:cNvSpPr/>
          <p:nvPr/>
        </p:nvSpPr>
        <p:spPr>
          <a:xfrm>
            <a:off x="548640" y="1920240"/>
            <a:ext cx="2468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Kulud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685800" y="2267712"/>
            <a:ext cx="21945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Vähem energiat ja jääki = väiksemad kulud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3337560" y="1828800"/>
            <a:ext cx="2468880" cy="1005840"/>
          </a:xfrm>
          <a:prstGeom prst="roundRect">
            <a:avLst>
              <a:gd name="adj" fmla="val 5455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0"/>
          <p:cNvSpPr/>
          <p:nvPr/>
        </p:nvSpPr>
        <p:spPr>
          <a:xfrm>
            <a:off x="3337560" y="1920240"/>
            <a:ext cx="2468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Kliendid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3474720" y="2267712"/>
            <a:ext cx="21945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Ostjad või</a:t>
            </a:r>
            <a:r>
              <a:rPr lang="en-US" sz="1050">
                <a:solidFill>
                  <a:srgbClr val="1A1A1A"/>
                </a:solidFill>
              </a:rPr>
              <a:t>vad </a:t>
            </a:r>
            <a:r>
              <a:rPr lang="en-US" sz="10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eelista</a:t>
            </a:r>
            <a:r>
              <a:rPr lang="en-US" sz="1050">
                <a:solidFill>
                  <a:srgbClr val="1A1A1A"/>
                </a:solidFill>
              </a:rPr>
              <a:t>da</a:t>
            </a:r>
            <a:r>
              <a:rPr lang="en-US" sz="10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keskkonnateadlikke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6126480" y="1828800"/>
            <a:ext cx="246888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0"/>
          <p:cNvSpPr/>
          <p:nvPr/>
        </p:nvSpPr>
        <p:spPr>
          <a:xfrm>
            <a:off x="6126480" y="1920240"/>
            <a:ext cx="2468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Seadused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6263640" y="2267712"/>
            <a:ext cx="21945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EL karmistab reegleid pidevalt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548640" y="3063240"/>
            <a:ext cx="8046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Kolm rohelist ärimudelit: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548640" y="3474720"/>
            <a:ext cx="246888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0"/>
          <p:cNvSpPr/>
          <p:nvPr/>
        </p:nvSpPr>
        <p:spPr>
          <a:xfrm>
            <a:off x="548640" y="356616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Roheline tootmine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548640" y="402336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50"/>
              <a:buFont typeface="Arial"/>
              <a:buNone/>
            </a:pPr>
            <a:r>
              <a:rPr lang="en-US" sz="1050" b="0" i="1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Tõhusam protsess, vähem jääki ja heitmeid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3337560" y="3474720"/>
            <a:ext cx="246888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0"/>
          <p:cNvSpPr/>
          <p:nvPr/>
        </p:nvSpPr>
        <p:spPr>
          <a:xfrm>
            <a:off x="3337560" y="356616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Teenusepõhine mudel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3337560" y="402336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50"/>
              <a:buFont typeface="Arial"/>
              <a:buNone/>
            </a:pPr>
            <a:r>
              <a:rPr lang="en-US" sz="1050" b="0" i="1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Müü kasutust, mitte asja, rendi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6126480" y="3474720"/>
            <a:ext cx="246888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0"/>
          <p:cNvSpPr/>
          <p:nvPr/>
        </p:nvSpPr>
        <p:spPr>
          <a:xfrm>
            <a:off x="6126480" y="356616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Ringmajanduse mudel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6126480" y="402336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50"/>
              <a:buFont typeface="Arial"/>
              <a:buNone/>
            </a:pPr>
            <a:r>
              <a:rPr lang="en-US" sz="1050" b="0" i="1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Toode kui materjalilaen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0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10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10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Mida saab igaüks ise teha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548640" y="1508760"/>
            <a:ext cx="7863840" cy="749808"/>
          </a:xfrm>
          <a:prstGeom prst="roundRect">
            <a:avLst>
              <a:gd name="adj" fmla="val 7317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1"/>
          <p:cNvSpPr/>
          <p:nvPr/>
        </p:nvSpPr>
        <p:spPr>
          <a:xfrm>
            <a:off x="685800" y="160020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1417320" y="1627632"/>
            <a:ext cx="6858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Väldi jäätmeteket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1417320" y="1947672"/>
            <a:ext cx="68580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Korduvkasutatav pudel, läbimõeldud ost. Jääki, mida ei teki, ei pea ringlusse võtma.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548640" y="2377440"/>
            <a:ext cx="786384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1"/>
          <p:cNvSpPr/>
          <p:nvPr/>
        </p:nvSpPr>
        <p:spPr>
          <a:xfrm>
            <a:off x="685800" y="24688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1417320" y="2496312"/>
            <a:ext cx="6858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Pikenda asjade iga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1417320" y="2816352"/>
            <a:ext cx="68580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Paranda, anna edasi, osta kasutatut. Katkine ese ei ole veel jääde.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548640" y="3246120"/>
            <a:ext cx="7863840" cy="749808"/>
          </a:xfrm>
          <a:prstGeom prst="roundRect">
            <a:avLst>
              <a:gd name="adj" fmla="val 7317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685800" y="333756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1417320" y="3364992"/>
            <a:ext cx="6858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Sulge ring teadlikult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1417320" y="3685032"/>
            <a:ext cx="68580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Sorteeri liigiti, tagasta pandipakend, komposti biojäätmed.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1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11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11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"/>
          <p:cNvSpPr/>
          <p:nvPr/>
        </p:nvSpPr>
        <p:spPr>
          <a:xfrm>
            <a:off x="548640" y="45720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Kokkuvõte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548640" y="1691640"/>
            <a:ext cx="91440" cy="566928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2"/>
          <p:cNvSpPr/>
          <p:nvPr/>
        </p:nvSpPr>
        <p:spPr>
          <a:xfrm>
            <a:off x="822960" y="1691640"/>
            <a:ext cx="758952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Rohetehnoloogia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nõuab mõõdetavat keskkonnakasu, mitte ainult „looduslik“ või </a:t>
            </a:r>
            <a:r>
              <a:rPr lang="en-US">
                <a:solidFill>
                  <a:srgbClr val="1A1A1A"/>
                </a:solidFill>
              </a:rPr>
              <a:t>“roheline”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silti.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548640" y="2560320"/>
            <a:ext cx="91440" cy="566928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2"/>
          <p:cNvSpPr/>
          <p:nvPr/>
        </p:nvSpPr>
        <p:spPr>
          <a:xfrm>
            <a:off x="822960" y="2560320"/>
            <a:ext cx="758952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Ringmajandus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hoiab ressursi ringluses; </a:t>
            </a:r>
            <a:r>
              <a:rPr lang="en-US">
                <a:solidFill>
                  <a:srgbClr val="1A1A1A"/>
                </a:solidFill>
              </a:rPr>
              <a:t>jäätmehierarhia näitab, et kõik käitlusviisid pole mõju poolest võrdsed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548640" y="3429000"/>
            <a:ext cx="91440" cy="566928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2"/>
          <p:cNvSpPr/>
          <p:nvPr/>
        </p:nvSpPr>
        <p:spPr>
          <a:xfrm>
            <a:off x="822960" y="3429000"/>
            <a:ext cx="758952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b="1">
                <a:solidFill>
                  <a:srgbClr val="1A4731"/>
                </a:solidFill>
              </a:rPr>
              <a:t>Jäägist saab õige käitlemisega ressurss – ja sageli ka ettevõttele tuluallikas.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2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12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12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e8eaf5ac84_1_4"/>
          <p:cNvSpPr txBox="1"/>
          <p:nvPr/>
        </p:nvSpPr>
        <p:spPr>
          <a:xfrm>
            <a:off x="548640" y="640080"/>
            <a:ext cx="8046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Rohetehnoloogia meie ümber</a:t>
            </a:r>
            <a:endParaRPr/>
          </a:p>
        </p:txBody>
      </p:sp>
      <p:sp>
        <p:nvSpPr>
          <p:cNvPr id="274" name="Google Shape;274;g3e8eaf5ac84_1_4"/>
          <p:cNvSpPr txBox="1"/>
          <p:nvPr/>
        </p:nvSpPr>
        <p:spPr>
          <a:xfrm>
            <a:off x="548640" y="1143020"/>
            <a:ext cx="80466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Kõik need on rohetehnoloogiad. Järgmisena mõtleme, kes neid Eestis arendab.</a:t>
            </a:r>
            <a:endParaRPr/>
          </a:p>
        </p:txBody>
      </p:sp>
      <p:sp>
        <p:nvSpPr>
          <p:cNvPr id="275" name="Google Shape;275;g3e8eaf5ac84_1_4"/>
          <p:cNvSpPr/>
          <p:nvPr/>
        </p:nvSpPr>
        <p:spPr>
          <a:xfrm>
            <a:off x="553211" y="1874519"/>
            <a:ext cx="1920300" cy="128010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g3e8eaf5ac84_1_4" descr="paik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2707" y="1984248"/>
            <a:ext cx="841248" cy="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3e8eaf5ac84_1_4"/>
          <p:cNvSpPr txBox="1"/>
          <p:nvPr/>
        </p:nvSpPr>
        <p:spPr>
          <a:xfrm>
            <a:off x="598931" y="2825496"/>
            <a:ext cx="18288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Päikeseenergia</a:t>
            </a:r>
            <a:endParaRPr/>
          </a:p>
        </p:txBody>
      </p:sp>
      <p:sp>
        <p:nvSpPr>
          <p:cNvPr id="278" name="Google Shape;278;g3e8eaf5ac84_1_4"/>
          <p:cNvSpPr/>
          <p:nvPr/>
        </p:nvSpPr>
        <p:spPr>
          <a:xfrm>
            <a:off x="2592323" y="1874519"/>
            <a:ext cx="1920300" cy="12801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g3e8eaf5ac84_1_4" descr="tuuli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1820" y="1984248"/>
            <a:ext cx="841248" cy="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g3e8eaf5ac84_1_4"/>
          <p:cNvSpPr txBox="1"/>
          <p:nvPr/>
        </p:nvSpPr>
        <p:spPr>
          <a:xfrm>
            <a:off x="2638043" y="2825496"/>
            <a:ext cx="18288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Tuuleenergia</a:t>
            </a:r>
            <a:endParaRPr/>
          </a:p>
        </p:txBody>
      </p:sp>
      <p:sp>
        <p:nvSpPr>
          <p:cNvPr id="281" name="Google Shape;281;g3e8eaf5ac84_1_4"/>
          <p:cNvSpPr/>
          <p:nvPr/>
        </p:nvSpPr>
        <p:spPr>
          <a:xfrm>
            <a:off x="4631436" y="1874519"/>
            <a:ext cx="1920300" cy="128010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g3e8eaf5ac84_1_4" descr="aku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70931" y="1984248"/>
            <a:ext cx="841248" cy="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3e8eaf5ac84_1_4"/>
          <p:cNvSpPr txBox="1"/>
          <p:nvPr/>
        </p:nvSpPr>
        <p:spPr>
          <a:xfrm>
            <a:off x="4677155" y="2825496"/>
            <a:ext cx="18288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Energiasalvestus</a:t>
            </a:r>
            <a:endParaRPr/>
          </a:p>
        </p:txBody>
      </p:sp>
      <p:sp>
        <p:nvSpPr>
          <p:cNvPr id="284" name="Google Shape;284;g3e8eaf5ac84_1_4"/>
          <p:cNvSpPr/>
          <p:nvPr/>
        </p:nvSpPr>
        <p:spPr>
          <a:xfrm>
            <a:off x="6670547" y="1874519"/>
            <a:ext cx="1920300" cy="12801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g3e8eaf5ac84_1_4" descr="auto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10043" y="1984248"/>
            <a:ext cx="841248" cy="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3e8eaf5ac84_1_4"/>
          <p:cNvSpPr txBox="1"/>
          <p:nvPr/>
        </p:nvSpPr>
        <p:spPr>
          <a:xfrm>
            <a:off x="6716267" y="2825496"/>
            <a:ext cx="18288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Elektritransport</a:t>
            </a:r>
            <a:endParaRPr/>
          </a:p>
        </p:txBody>
      </p:sp>
      <p:sp>
        <p:nvSpPr>
          <p:cNvPr id="287" name="Google Shape;287;g3e8eaf5ac84_1_4"/>
          <p:cNvSpPr/>
          <p:nvPr/>
        </p:nvSpPr>
        <p:spPr>
          <a:xfrm>
            <a:off x="553211" y="3264408"/>
            <a:ext cx="1920300" cy="12801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g3e8eaf5ac84_1_4" descr="ring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92707" y="3374136"/>
            <a:ext cx="841248" cy="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3e8eaf5ac84_1_4"/>
          <p:cNvSpPr txBox="1"/>
          <p:nvPr/>
        </p:nvSpPr>
        <p:spPr>
          <a:xfrm>
            <a:off x="598931" y="4215383"/>
            <a:ext cx="18288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Ringlussevõtt</a:t>
            </a:r>
            <a:endParaRPr/>
          </a:p>
        </p:txBody>
      </p:sp>
      <p:sp>
        <p:nvSpPr>
          <p:cNvPr id="290" name="Google Shape;290;g3e8eaf5ac84_1_4"/>
          <p:cNvSpPr/>
          <p:nvPr/>
        </p:nvSpPr>
        <p:spPr>
          <a:xfrm>
            <a:off x="2592323" y="3264408"/>
            <a:ext cx="1920300" cy="128010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g3e8eaf5ac84_1_4" descr="bio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31820" y="3374136"/>
            <a:ext cx="841248" cy="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3e8eaf5ac84_1_4"/>
          <p:cNvSpPr txBox="1"/>
          <p:nvPr/>
        </p:nvSpPr>
        <p:spPr>
          <a:xfrm>
            <a:off x="2638043" y="4215383"/>
            <a:ext cx="18288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Biogaas ja kompost</a:t>
            </a:r>
            <a:endParaRPr/>
          </a:p>
        </p:txBody>
      </p:sp>
      <p:sp>
        <p:nvSpPr>
          <p:cNvPr id="293" name="Google Shape;293;g3e8eaf5ac84_1_4"/>
          <p:cNvSpPr/>
          <p:nvPr/>
        </p:nvSpPr>
        <p:spPr>
          <a:xfrm>
            <a:off x="4631436" y="3264408"/>
            <a:ext cx="1920300" cy="12801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g3e8eaf5ac84_1_4" descr="hoon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70931" y="3374136"/>
            <a:ext cx="841248" cy="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g3e8eaf5ac84_1_4"/>
          <p:cNvSpPr txBox="1"/>
          <p:nvPr/>
        </p:nvSpPr>
        <p:spPr>
          <a:xfrm>
            <a:off x="4677155" y="4215383"/>
            <a:ext cx="18288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Energiatõhus ehitus</a:t>
            </a:r>
            <a:endParaRPr/>
          </a:p>
        </p:txBody>
      </p:sp>
      <p:sp>
        <p:nvSpPr>
          <p:cNvPr id="296" name="Google Shape;296;g3e8eaf5ac84_1_4"/>
          <p:cNvSpPr/>
          <p:nvPr/>
        </p:nvSpPr>
        <p:spPr>
          <a:xfrm>
            <a:off x="6670547" y="3264408"/>
            <a:ext cx="1920300" cy="128010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g3e8eaf5ac84_1_4" descr="robot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210043" y="3374136"/>
            <a:ext cx="841248" cy="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3e8eaf5ac84_1_4"/>
          <p:cNvSpPr txBox="1"/>
          <p:nvPr/>
        </p:nvSpPr>
        <p:spPr>
          <a:xfrm>
            <a:off x="6716267" y="4215383"/>
            <a:ext cx="18288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Nutikas tarne</a:t>
            </a:r>
            <a:endParaRPr/>
          </a:p>
        </p:txBody>
      </p:sp>
      <p:pic>
        <p:nvPicPr>
          <p:cNvPr id="299" name="Google Shape;299;g3e8eaf5ac84_1_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g3e8eaf5ac84_1_4"/>
          <p:cNvSpPr txBox="1"/>
          <p:nvPr/>
        </p:nvSpPr>
        <p:spPr>
          <a:xfrm>
            <a:off x="1234440" y="4631436"/>
            <a:ext cx="65838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/>
          </a:p>
        </p:txBody>
      </p:sp>
      <p:pic>
        <p:nvPicPr>
          <p:cNvPr id="301" name="Google Shape;301;g3e8eaf5ac84_1_4" title="images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g3ea6fd48018_0_5" title="Rohetehnoloogia_ja_ringmajanduse_teejuhi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200"/>
            <a:ext cx="8942940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3"/>
          <p:cNvSpPr/>
          <p:nvPr/>
        </p:nvSpPr>
        <p:spPr>
          <a:xfrm>
            <a:off x="256032" y="256032"/>
            <a:ext cx="8631936" cy="4631436"/>
          </a:xfrm>
          <a:prstGeom prst="rect">
            <a:avLst/>
          </a:prstGeom>
          <a:solidFill>
            <a:srgbClr val="E8F5EE"/>
          </a:solidFill>
          <a:ln w="25400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3"/>
          <p:cNvSpPr/>
          <p:nvPr/>
        </p:nvSpPr>
        <p:spPr>
          <a:xfrm>
            <a:off x="640080" y="548640"/>
            <a:ext cx="7863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D7A4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2D7A4F"/>
                </a:solidFill>
                <a:latin typeface="Arial"/>
                <a:ea typeface="Arial"/>
                <a:cs typeface="Arial"/>
                <a:sym typeface="Arial"/>
              </a:rPr>
              <a:t>GRUPIARUTELU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640080" y="896112"/>
            <a:ext cx="78638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Eesti rohetehnoloogia </a:t>
            </a:r>
            <a:r>
              <a:rPr lang="en-US" sz="2500" b="1">
                <a:solidFill>
                  <a:srgbClr val="1A4731"/>
                </a:solidFill>
              </a:rPr>
              <a:t>ettevõtted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640080" y="1627632"/>
            <a:ext cx="411480" cy="411480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3"/>
          <p:cNvSpPr/>
          <p:nvPr/>
        </p:nvSpPr>
        <p:spPr>
          <a:xfrm>
            <a:off x="640080" y="1627632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1207008" y="1609344"/>
            <a:ext cx="72237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lang="en-US" sz="14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Nimetage Eesti ettevõtteid või lahendusi, mis arendavad või </a:t>
            </a:r>
            <a:r>
              <a:rPr lang="en-US" sz="1450" b="1">
                <a:solidFill>
                  <a:srgbClr val="1A1A1A"/>
                </a:solidFill>
              </a:rPr>
              <a:t>kasutavad</a:t>
            </a:r>
            <a:r>
              <a:rPr lang="en-US" sz="14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rohetehnoloogi</a:t>
            </a:r>
            <a:r>
              <a:rPr lang="en-US" sz="1450" b="1">
                <a:solidFill>
                  <a:srgbClr val="1A1A1A"/>
                </a:solidFill>
              </a:rPr>
              <a:t>aid</a:t>
            </a:r>
            <a:r>
              <a:rPr lang="en-US" sz="14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1207008" y="2048256"/>
            <a:ext cx="72237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50"/>
              <a:buFont typeface="Arial"/>
              <a:buNone/>
            </a:pPr>
            <a:r>
              <a:rPr lang="en-US" sz="115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Mõelge valdkondade kaupa, näiteks: energia, transport, jäätmed, toit, materjalid.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640080" y="2578608"/>
            <a:ext cx="411480" cy="411480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3"/>
          <p:cNvSpPr/>
          <p:nvPr/>
        </p:nvSpPr>
        <p:spPr>
          <a:xfrm>
            <a:off x="640080" y="2578608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3"/>
          <p:cNvSpPr/>
          <p:nvPr/>
        </p:nvSpPr>
        <p:spPr>
          <a:xfrm>
            <a:off x="1207008" y="2560320"/>
            <a:ext cx="72237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lang="en-US" sz="1450" b="1">
                <a:solidFill>
                  <a:srgbClr val="1A1A1A"/>
                </a:solidFill>
              </a:rPr>
              <a:t>Proovige p</a:t>
            </a:r>
            <a:r>
              <a:rPr lang="en-US" sz="14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aiguta</a:t>
            </a:r>
            <a:r>
              <a:rPr lang="en-US" sz="1450" b="1">
                <a:solidFill>
                  <a:srgbClr val="1A1A1A"/>
                </a:solidFill>
              </a:rPr>
              <a:t>da</a:t>
            </a:r>
            <a:r>
              <a:rPr lang="en-US" sz="14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iga lahendus jäätmehierarhia tasemele </a:t>
            </a:r>
            <a:endParaRPr sz="14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3"/>
          <p:cNvSpPr/>
          <p:nvPr/>
        </p:nvSpPr>
        <p:spPr>
          <a:xfrm>
            <a:off x="1207008" y="2999232"/>
            <a:ext cx="72237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50"/>
              <a:buFont typeface="Arial"/>
              <a:buNone/>
            </a:pPr>
            <a:r>
              <a:rPr lang="en-US" sz="115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Kas see pigem väldib jäätmeteket, võimaldab korduskasutust, võtab ringlusse või toodab energiat?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4" name="Google Shape;324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5240" y="4553712"/>
            <a:ext cx="640080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Macintosh PowerPoint</Application>
  <PresentationFormat>On-screen Show (16:9)</PresentationFormat>
  <Paragraphs>160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Veiko Karu</cp:lastModifiedBy>
  <cp:revision>1</cp:revision>
  <dcterms:created xsi:type="dcterms:W3CDTF">2026-06-06T15:10:06Z</dcterms:created>
  <dcterms:modified xsi:type="dcterms:W3CDTF">2026-10-26T16:51:47Z</dcterms:modified>
</cp:coreProperties>
</file>