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9" r:id="rId2"/>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Lst>
  <p:sldSz cx="18288000" cy="10287000"/>
  <p:notesSz cx="6858000" cy="9144000"/>
  <p:embeddedFontLst>
    <p:embeddedFont>
      <p:font typeface="Arial MT Pro" panose="020B0604020202020204" charset="-70"/>
      <p:regular r:id="rId32"/>
    </p:embeddedFont>
    <p:embeddedFont>
      <p:font typeface="Arial MT Pro Bold" panose="020B0604020202020204" charset="-70"/>
      <p:regular r:id="rId33"/>
    </p:embeddedFont>
    <p:embeddedFont>
      <p:font typeface="Cambria" panose="02040503050406030204" pitchFamily="18" charset="0"/>
      <p:regular r:id="rId34"/>
      <p:bold r:id="rId35"/>
      <p:italic r:id="rId36"/>
      <p:boldItalic r:id="rId37"/>
    </p:embeddedFont>
    <p:embeddedFont>
      <p:font typeface="Century Expanded" panose="020B0604020202020204" charset="0"/>
      <p:regular r:id="rId38"/>
    </p:embeddedFont>
    <p:embeddedFont>
      <p:font typeface="Century Expanded Bold" panose="020B0604020202020204" charset="0"/>
      <p:regular r:id="rId39"/>
    </p:embeddedFont>
    <p:embeddedFont>
      <p:font typeface="Mont" panose="020B0604020202020204" charset="0"/>
      <p:regular r:id="rId40"/>
    </p:embeddedFont>
    <p:embeddedFont>
      <p:font typeface="Mont Bold" panose="020B0604020202020204" charset="0"/>
      <p:regular r:id="rId41"/>
    </p:embeddedFont>
    <p:embeddedFont>
      <p:font typeface="Roboto" panose="02000000000000000000" pitchFamily="2" charset="0"/>
      <p:regular r:id="rId42"/>
    </p:embeddedFont>
    <p:embeddedFont>
      <p:font typeface="Roboto Bold" panose="02000000000000000000"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en.wikipedia.org/wiki/Organic_cotton?utm_source=chatgpt.com" TargetMode="External"/><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8.jpeg"/><Relationship Id="rId4" Type="http://schemas.openxmlformats.org/officeDocument/2006/relationships/image" Target="../media/image3.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11" Type="http://schemas.openxmlformats.org/officeDocument/2006/relationships/image" Target="../media/image7.jpeg"/><Relationship Id="rId5" Type="http://schemas.openxmlformats.org/officeDocument/2006/relationships/image" Target="../media/image2.svg"/><Relationship Id="rId10" Type="http://schemas.openxmlformats.org/officeDocument/2006/relationships/image" Target="../media/image11.jpeg"/><Relationship Id="rId4" Type="http://schemas.openxmlformats.org/officeDocument/2006/relationships/image" Target="../media/image1.png"/><Relationship Id="rId9" Type="http://schemas.openxmlformats.org/officeDocument/2006/relationships/image" Target="../media/image6.sv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hyperlink" Target="https://www.eib.org/en/" TargetMode="External"/><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7.jpeg"/><Relationship Id="rId4" Type="http://schemas.openxmlformats.org/officeDocument/2006/relationships/image" Target="../media/image3.pn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hyperlink" Target="https://earth.org/fast-fashions-detrimental-effect-on-the-environment/?utm_source=chatgpt.com" TargetMode="External"/><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7.jpeg"/><Relationship Id="rId5" Type="http://schemas.openxmlformats.org/officeDocument/2006/relationships/image" Target="../media/image4.svg"/><Relationship Id="rId10" Type="http://schemas.openxmlformats.org/officeDocument/2006/relationships/hyperlink" Target="https://heuritech.com/articles/fashion-industry-challenges/?utm_source=chatgpt.com" TargetMode="External"/><Relationship Id="rId4" Type="http://schemas.openxmlformats.org/officeDocument/2006/relationships/image" Target="../media/image3.png"/><Relationship Id="rId9" Type="http://schemas.openxmlformats.org/officeDocument/2006/relationships/hyperlink" Target="https://unfccc.int/news/un-helps-fashion-industry-shift-to-low-carbon?utm_source=chatgpt.com"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14.jpeg"/></Relationships>
</file>

<file path=ppt/slides/_rels/slide10.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15.jpeg"/></Relationships>
</file>

<file path=ppt/slides/_rels/slide1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jpeg"/><Relationship Id="rId5" Type="http://schemas.openxmlformats.org/officeDocument/2006/relationships/image" Target="../media/image4.svg"/><Relationship Id="rId10" Type="http://schemas.openxmlformats.org/officeDocument/2006/relationships/image" Target="../media/image17.jpeg"/><Relationship Id="rId4" Type="http://schemas.openxmlformats.org/officeDocument/2006/relationships/image" Target="../media/image3.pn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hyperlink" Target="https://issuu.com/fashionrevolution/docs/fashion_transparency_index_2023_pages?fr=xKAE9_zU1NQ" TargetMode="External"/><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3.png"/><Relationship Id="rId5" Type="http://schemas.openxmlformats.org/officeDocument/2006/relationships/image" Target="../media/image4.svg"/><Relationship Id="rId10" Type="http://schemas.openxmlformats.org/officeDocument/2006/relationships/image" Target="../media/image22.png"/><Relationship Id="rId4" Type="http://schemas.openxmlformats.org/officeDocument/2006/relationships/image" Target="../media/image3.png"/><Relationship Id="rId9" Type="http://schemas.openxmlformats.org/officeDocument/2006/relationships/image" Target="../media/image7.jpeg"/></Relationships>
</file>

<file path=ppt/slides/_rels/slide18.xml.rels><?xml version="1.0" encoding="UTF-8" standalone="yes"?>
<Relationships xmlns="http://schemas.openxmlformats.org/package/2006/relationships"><Relationship Id="rId8" Type="http://schemas.openxmlformats.org/officeDocument/2006/relationships/hyperlink" Target="https://www.carbonfact.com/blog/csrd-textile?utm_source=chatgpt.com" TargetMode="External"/><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7.jpeg"/><Relationship Id="rId4" Type="http://schemas.openxmlformats.org/officeDocument/2006/relationships/image" Target="../media/image3.png"/><Relationship Id="rId9" Type="http://schemas.openxmlformats.org/officeDocument/2006/relationships/hyperlink" Target="https://www.esgdive.com/news/glimpact-new-tool-to-help-fashion-brands-calculate-climate-footprint-comply-with-espr/747675/?utm_source=chatgpt.com"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bmcpublichealth.biomedcentral.com/articles/10.1186/s12889-019-6388-y/tables/1?utm_source=chatgpt.com" TargetMode="External"/><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7.jpeg"/></Relationships>
</file>

<file path=ppt/slides/_rels/slide20.xml.rels><?xml version="1.0" encoding="UTF-8" standalone="yes"?>
<Relationships xmlns="http://schemas.openxmlformats.org/package/2006/relationships"><Relationship Id="rId8" Type="http://schemas.openxmlformats.org/officeDocument/2006/relationships/hyperlink" Target="https://www.healthline.com/health/formaldehyde-poisoning?utm_source=chatgpt.com" TargetMode="External"/><Relationship Id="rId13" Type="http://schemas.openxmlformats.org/officeDocument/2006/relationships/image" Target="../media/image26.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5.svg"/><Relationship Id="rId5" Type="http://schemas.openxmlformats.org/officeDocument/2006/relationships/image" Target="../media/image4.svg"/><Relationship Id="rId10" Type="http://schemas.openxmlformats.org/officeDocument/2006/relationships/image" Target="../media/image24.png"/><Relationship Id="rId4" Type="http://schemas.openxmlformats.org/officeDocument/2006/relationships/image" Target="../media/image3.png"/><Relationship Id="rId9" Type="http://schemas.openxmlformats.org/officeDocument/2006/relationships/hyperlink" Target="https://www.allergystandards.com/news_events/chemicals-in-textiles-and-the-health-implications/?utm_source=chatgpt.com"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7.jpeg"/></Relationships>
</file>

<file path=ppt/slides/_rels/slide2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29.png"/><Relationship Id="rId4" Type="http://schemas.openxmlformats.org/officeDocument/2006/relationships/image" Target="../media/image3.png"/><Relationship Id="rId9"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30.jpeg"/></Relationships>
</file>

<file path=ppt/slides/_rels/slide2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32.png"/><Relationship Id="rId4" Type="http://schemas.openxmlformats.org/officeDocument/2006/relationships/image" Target="../media/image3.png"/><Relationship Id="rId9" Type="http://schemas.openxmlformats.org/officeDocument/2006/relationships/image" Target="../media/image31.png"/></Relationships>
</file>

<file path=ppt/slides/_rels/slide2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hyperlink" Target="https://www.earthday.org/toxic-textiles-the-chemicals-in-our-clothing/?utm_source=chatgpt.com" TargetMode="External"/><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33.png"/><Relationship Id="rId4" Type="http://schemas.openxmlformats.org/officeDocument/2006/relationships/image" Target="../media/image3.png"/><Relationship Id="rId9" Type="http://schemas.openxmlformats.org/officeDocument/2006/relationships/image" Target="../media/image7.jpeg"/></Relationships>
</file>

<file path=ppt/slides/_rels/slide2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Orgaaniline puuvill</a:t>
              </a: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1531449" y="1452035"/>
            <a:ext cx="15225103" cy="10493375"/>
            <a:chOff x="0" y="0"/>
            <a:chExt cx="20300137" cy="13991167"/>
          </a:xfrm>
        </p:grpSpPr>
        <p:sp>
          <p:nvSpPr>
            <p:cNvPr id="13" name="Freeform 13"/>
            <p:cNvSpPr/>
            <p:nvPr/>
          </p:nvSpPr>
          <p:spPr>
            <a:xfrm>
              <a:off x="0" y="0"/>
              <a:ext cx="20300138" cy="13991166"/>
            </a:xfrm>
            <a:custGeom>
              <a:avLst/>
              <a:gdLst/>
              <a:ahLst/>
              <a:cxnLst/>
              <a:rect l="l" t="t" r="r" b="b"/>
              <a:pathLst>
                <a:path w="20300138" h="13991166">
                  <a:moveTo>
                    <a:pt x="0" y="0"/>
                  </a:moveTo>
                  <a:lnTo>
                    <a:pt x="20300138" y="0"/>
                  </a:lnTo>
                  <a:lnTo>
                    <a:pt x="20300138" y="13991166"/>
                  </a:lnTo>
                  <a:lnTo>
                    <a:pt x="0" y="13991166"/>
                  </a:lnTo>
                  <a:close/>
                </a:path>
              </a:pathLst>
            </a:custGeom>
            <a:solidFill>
              <a:srgbClr val="000000">
                <a:alpha val="0"/>
              </a:srgbClr>
            </a:solidFill>
          </p:spPr>
          <p:txBody>
            <a:bodyPr/>
            <a:lstStyle/>
            <a:p>
              <a:endParaRPr lang="et-EE"/>
            </a:p>
          </p:txBody>
        </p:sp>
        <p:sp>
          <p:nvSpPr>
            <p:cNvPr id="14" name="TextBox 14"/>
            <p:cNvSpPr txBox="1"/>
            <p:nvPr/>
          </p:nvSpPr>
          <p:spPr>
            <a:xfrm>
              <a:off x="0" y="-47625"/>
              <a:ext cx="20300137" cy="14038792"/>
            </a:xfrm>
            <a:prstGeom prst="rect">
              <a:avLst/>
            </a:prstGeom>
          </p:spPr>
          <p:txBody>
            <a:bodyPr lIns="0" tIns="0" rIns="0" bIns="0" rtlCol="0" anchor="t"/>
            <a:lstStyle/>
            <a:p>
              <a:pPr algn="l">
                <a:lnSpc>
                  <a:spcPts val="2999"/>
                </a:lnSpc>
              </a:pPr>
              <a:r>
                <a:rPr lang="en-US" sz="2499">
                  <a:solidFill>
                    <a:srgbClr val="404040"/>
                  </a:solidFill>
                  <a:latin typeface="Arial MT Pro"/>
                  <a:ea typeface="Arial MT Pro"/>
                  <a:cs typeface="Arial MT Pro"/>
                  <a:sym typeface="Arial MT Pro"/>
                </a:rPr>
                <a:t>       </a:t>
              </a:r>
            </a:p>
            <a:p>
              <a:pPr algn="l">
                <a:lnSpc>
                  <a:spcPts val="2999"/>
                </a:lnSpc>
              </a:pPr>
              <a:r>
                <a:rPr lang="en-US" sz="2499" b="1">
                  <a:solidFill>
                    <a:srgbClr val="404040"/>
                  </a:solidFill>
                  <a:latin typeface="Arial MT Pro Bold"/>
                  <a:ea typeface="Arial MT Pro Bold"/>
                  <a:cs typeface="Arial MT Pro Bold"/>
                  <a:sym typeface="Arial MT Pro Bold"/>
                </a:rPr>
                <a:t>O</a:t>
              </a:r>
              <a:r>
                <a:rPr lang="en-US" sz="2499" b="1">
                  <a:solidFill>
                    <a:srgbClr val="282828"/>
                  </a:solidFill>
                  <a:latin typeface="Arial MT Pro Bold"/>
                  <a:ea typeface="Arial MT Pro Bold"/>
                  <a:cs typeface="Arial MT Pro Bold"/>
                  <a:sym typeface="Arial MT Pro Bold"/>
                </a:rPr>
                <a:t>rgaaniline puuvill on </a:t>
              </a:r>
              <a:r>
                <a:rPr lang="en-US" sz="2499">
                  <a:solidFill>
                    <a:srgbClr val="282828"/>
                  </a:solidFill>
                  <a:latin typeface="Arial MT Pro"/>
                  <a:ea typeface="Arial MT Pro"/>
                  <a:cs typeface="Arial MT Pro"/>
                  <a:sym typeface="Arial MT Pro"/>
                </a:rPr>
                <a:t>puuvill, mis on toodetud ja sertifitseeritud mahepõllumajanduse</a:t>
              </a:r>
            </a:p>
            <a:p>
              <a:pPr algn="l">
                <a:lnSpc>
                  <a:spcPts val="2999"/>
                </a:lnSpc>
              </a:pPr>
              <a:r>
                <a:rPr lang="en-US" sz="2499">
                  <a:solidFill>
                    <a:srgbClr val="282828"/>
                  </a:solidFill>
                  <a:latin typeface="Arial MT Pro"/>
                  <a:ea typeface="Arial MT Pro"/>
                  <a:cs typeface="Arial MT Pro"/>
                  <a:sym typeface="Arial MT Pro"/>
                </a:rPr>
                <a:t> standardite kohaselt. Selle </a:t>
              </a:r>
              <a:r>
                <a:rPr lang="en-US" sz="2499" b="1">
                  <a:solidFill>
                    <a:srgbClr val="282828"/>
                  </a:solidFill>
                  <a:latin typeface="Arial MT Pro Bold"/>
                  <a:ea typeface="Arial MT Pro Bold"/>
                  <a:cs typeface="Arial MT Pro Bold"/>
                  <a:sym typeface="Arial MT Pro Bold"/>
                </a:rPr>
                <a:t>tootmine toetab mulla, ökosüsteemide ja inimeste tervist</a:t>
              </a:r>
              <a:r>
                <a:rPr lang="en-US" sz="2499">
                  <a:solidFill>
                    <a:srgbClr val="282828"/>
                  </a:solidFill>
                  <a:latin typeface="Arial MT Pro"/>
                  <a:ea typeface="Arial MT Pro"/>
                  <a:cs typeface="Arial MT Pro"/>
                  <a:sym typeface="Arial MT Pro"/>
                </a:rPr>
                <a:t>, kasutades </a:t>
              </a:r>
            </a:p>
            <a:p>
              <a:pPr algn="l">
                <a:lnSpc>
                  <a:spcPts val="2999"/>
                </a:lnSpc>
              </a:pPr>
              <a:r>
                <a:rPr lang="en-US" sz="2499">
                  <a:solidFill>
                    <a:srgbClr val="282828"/>
                  </a:solidFill>
                  <a:latin typeface="Arial MT Pro"/>
                  <a:ea typeface="Arial MT Pro"/>
                  <a:cs typeface="Arial MT Pro"/>
                  <a:sym typeface="Arial MT Pro"/>
                </a:rPr>
                <a:t>kunstlike sisendite asemel looduslikke protsesse. </a:t>
              </a:r>
            </a:p>
            <a:p>
              <a:pPr algn="l">
                <a:lnSpc>
                  <a:spcPts val="2999"/>
                </a:lnSpc>
              </a:pPr>
              <a:endParaRPr lang="en-US" sz="2499">
                <a:solidFill>
                  <a:srgbClr val="282828"/>
                </a:solidFill>
                <a:latin typeface="Arial MT Pro"/>
                <a:ea typeface="Arial MT Pro"/>
                <a:cs typeface="Arial MT Pro"/>
                <a:sym typeface="Arial MT Pro"/>
              </a:endParaRPr>
            </a:p>
            <a:p>
              <a:pPr algn="l">
                <a:lnSpc>
                  <a:spcPts val="2999"/>
                </a:lnSpc>
              </a:pPr>
              <a:r>
                <a:rPr lang="en-US" sz="2499">
                  <a:solidFill>
                    <a:srgbClr val="282828"/>
                  </a:solidFill>
                  <a:latin typeface="Arial MT Pro"/>
                  <a:ea typeface="Arial MT Pro"/>
                  <a:cs typeface="Arial MT Pro"/>
                  <a:sym typeface="Arial MT Pro"/>
                </a:rPr>
                <a:t>Orgaaniline puuvillakasvatus </a:t>
              </a:r>
              <a:r>
                <a:rPr lang="en-US" sz="2499" b="1">
                  <a:solidFill>
                    <a:srgbClr val="282828"/>
                  </a:solidFill>
                  <a:latin typeface="Arial MT Pro Bold"/>
                  <a:ea typeface="Arial MT Pro Bold"/>
                  <a:cs typeface="Arial MT Pro Bold"/>
                  <a:sym typeface="Arial MT Pro Bold"/>
                </a:rPr>
                <a:t>ei kasuta mürgiseid kemikaale ega GMOsid (</a:t>
              </a:r>
              <a:r>
                <a:rPr lang="en-US" sz="2499">
                  <a:solidFill>
                    <a:srgbClr val="282828"/>
                  </a:solidFill>
                  <a:latin typeface="Arial MT Pro"/>
                  <a:ea typeface="Arial MT Pro"/>
                  <a:cs typeface="Arial MT Pro"/>
                  <a:sym typeface="Arial MT Pro"/>
                </a:rPr>
                <a:t>geneetiliselt muundatud organisme). Selle asemel ühendab see</a:t>
              </a:r>
              <a:r>
                <a:rPr lang="en-US" sz="2499" b="1">
                  <a:solidFill>
                    <a:srgbClr val="282828"/>
                  </a:solidFill>
                  <a:latin typeface="Arial MT Pro Bold"/>
                  <a:ea typeface="Arial MT Pro Bold"/>
                  <a:cs typeface="Arial MT Pro Bold"/>
                  <a:sym typeface="Arial MT Pro Bold"/>
                </a:rPr>
                <a:t> traditsioone, innovatsiooni ja teadust,</a:t>
              </a:r>
              <a:r>
                <a:rPr lang="en-US" sz="2499">
                  <a:solidFill>
                    <a:srgbClr val="282828"/>
                  </a:solidFill>
                  <a:latin typeface="Arial MT Pro"/>
                  <a:ea typeface="Arial MT Pro"/>
                  <a:cs typeface="Arial MT Pro"/>
                  <a:sym typeface="Arial MT Pro"/>
                </a:rPr>
                <a:t> et saada kasu jagatud keskkonnast ja edendada kõigi asjaosaliste head elukvaliteeti. </a:t>
              </a:r>
            </a:p>
            <a:p>
              <a:pPr algn="l">
                <a:lnSpc>
                  <a:spcPts val="2999"/>
                </a:lnSpc>
              </a:pPr>
              <a:r>
                <a:rPr lang="en-US" sz="2499">
                  <a:solidFill>
                    <a:srgbClr val="282828"/>
                  </a:solidFill>
                  <a:latin typeface="Arial MT Pro"/>
                  <a:ea typeface="Arial MT Pro"/>
                  <a:cs typeface="Arial MT Pro"/>
                  <a:sym typeface="Arial MT Pro"/>
                </a:rPr>
                <a:t>Samuti ei kasutata orgaanilises protsessis sünteetilisi pestitsiide, mis vähendab mulla ja vee saastumist. </a:t>
              </a:r>
            </a:p>
            <a:p>
              <a:pPr algn="l">
                <a:lnSpc>
                  <a:spcPts val="2999"/>
                </a:lnSpc>
              </a:pPr>
              <a:endParaRPr lang="en-US" sz="2499">
                <a:solidFill>
                  <a:srgbClr val="282828"/>
                </a:solidFill>
                <a:latin typeface="Arial MT Pro"/>
                <a:ea typeface="Arial MT Pro"/>
                <a:cs typeface="Arial MT Pro"/>
                <a:sym typeface="Arial MT Pro"/>
              </a:endParaRPr>
            </a:p>
            <a:p>
              <a:pPr algn="l">
                <a:lnSpc>
                  <a:spcPts val="2999"/>
                </a:lnSpc>
              </a:pPr>
              <a:r>
                <a:rPr lang="en-US" sz="2499" b="1">
                  <a:solidFill>
                    <a:srgbClr val="000000"/>
                  </a:solidFill>
                  <a:latin typeface="Arial MT Pro Bold"/>
                  <a:ea typeface="Arial MT Pro Bold"/>
                  <a:cs typeface="Arial MT Pro Bold"/>
                  <a:sym typeface="Arial MT Pro Bold"/>
                </a:rPr>
                <a:t>Miks valida just orgaaniline puuvill?</a:t>
              </a:r>
            </a:p>
            <a:p>
              <a:pPr marL="539748" lvl="1" indent="-269874" algn="l">
                <a:lnSpc>
                  <a:spcPts val="2999"/>
                </a:lnSpc>
                <a:buFont typeface="Arial"/>
                <a:buChar char="•"/>
              </a:pPr>
              <a:r>
                <a:rPr lang="en-US" sz="2499">
                  <a:solidFill>
                    <a:srgbClr val="000000"/>
                  </a:solidFill>
                  <a:latin typeface="Arial MT Pro"/>
                  <a:ea typeface="Arial MT Pro"/>
                  <a:cs typeface="Arial MT Pro"/>
                  <a:sym typeface="Arial MT Pro"/>
                </a:rPr>
                <a:t>Orgaanilise puuvilla kasvatamine võib vähendada </a:t>
              </a:r>
              <a:r>
                <a:rPr lang="en-US" sz="2499" b="1">
                  <a:solidFill>
                    <a:srgbClr val="000000"/>
                  </a:solidFill>
                  <a:latin typeface="Arial MT Pro Bold"/>
                  <a:ea typeface="Arial MT Pro Bold"/>
                  <a:cs typeface="Arial MT Pro Bold"/>
                  <a:sym typeface="Arial MT Pro Bold"/>
                </a:rPr>
                <a:t>niisutamiseks vajaminevat vett kuni 91 %,</a:t>
              </a:r>
              <a:r>
                <a:rPr lang="en-US" sz="2499">
                  <a:solidFill>
                    <a:srgbClr val="000000"/>
                  </a:solidFill>
                  <a:latin typeface="Arial MT Pro"/>
                  <a:ea typeface="Arial MT Pro"/>
                  <a:cs typeface="Arial MT Pro"/>
                  <a:sym typeface="Arial MT Pro"/>
                </a:rPr>
                <a:t> vähendada </a:t>
              </a:r>
              <a:r>
                <a:rPr lang="en-US" sz="2499" b="1">
                  <a:solidFill>
                    <a:srgbClr val="000000"/>
                  </a:solidFill>
                  <a:latin typeface="Arial MT Pro Bold"/>
                  <a:ea typeface="Arial MT Pro Bold"/>
                  <a:cs typeface="Arial MT Pro Bold"/>
                  <a:sym typeface="Arial MT Pro Bold"/>
                </a:rPr>
                <a:t>energiatarvet ligikaudu 62 %</a:t>
              </a:r>
              <a:r>
                <a:rPr lang="en-US" sz="2499">
                  <a:solidFill>
                    <a:srgbClr val="000000"/>
                  </a:solidFill>
                  <a:latin typeface="Arial MT Pro"/>
                  <a:ea typeface="Arial MT Pro"/>
                  <a:cs typeface="Arial MT Pro"/>
                  <a:sym typeface="Arial MT Pro"/>
                </a:rPr>
                <a:t> j</a:t>
              </a:r>
              <a:r>
                <a:rPr lang="en-US" sz="2499" b="1">
                  <a:solidFill>
                    <a:srgbClr val="000000"/>
                  </a:solidFill>
                  <a:latin typeface="Arial MT Pro Bold"/>
                  <a:ea typeface="Arial MT Pro Bold"/>
                  <a:cs typeface="Arial MT Pro Bold"/>
                  <a:sym typeface="Arial MT Pro Bold"/>
                </a:rPr>
                <a:t>a kasvuhoonegaaside emissiooni 46 % </a:t>
              </a:r>
              <a:r>
                <a:rPr lang="en-US" sz="2499">
                  <a:solidFill>
                    <a:srgbClr val="000000"/>
                  </a:solidFill>
                  <a:latin typeface="Arial MT Pro"/>
                  <a:ea typeface="Arial MT Pro"/>
                  <a:cs typeface="Arial MT Pro"/>
                  <a:sym typeface="Arial MT Pro"/>
                </a:rPr>
                <a:t>võrreldes tavapärase puuvillaga. </a:t>
              </a:r>
            </a:p>
            <a:p>
              <a:pPr algn="l">
                <a:lnSpc>
                  <a:spcPts val="2999"/>
                </a:lnSpc>
              </a:pPr>
              <a:endParaRPr lang="en-US" sz="2499">
                <a:solidFill>
                  <a:srgbClr val="000000"/>
                </a:solidFill>
                <a:latin typeface="Arial MT Pro"/>
                <a:ea typeface="Arial MT Pro"/>
                <a:cs typeface="Arial MT Pro"/>
                <a:sym typeface="Arial MT Pro"/>
              </a:endParaRPr>
            </a:p>
            <a:p>
              <a:pPr algn="l">
                <a:lnSpc>
                  <a:spcPts val="2400"/>
                </a:lnSpc>
              </a:pPr>
              <a:r>
                <a:rPr lang="en-US" sz="2000">
                  <a:solidFill>
                    <a:srgbClr val="000000"/>
                  </a:solidFill>
                  <a:latin typeface="Arial MT Pro"/>
                  <a:ea typeface="Arial MT Pro"/>
                  <a:cs typeface="Arial MT Pro"/>
                  <a:sym typeface="Arial MT Pro"/>
                </a:rPr>
                <a:t>Allikad: Textile Exchange (2024). Materials Market Report 2024.</a:t>
              </a:r>
            </a:p>
            <a:p>
              <a:pPr marL="431801" lvl="1" indent="-215900" algn="l">
                <a:lnSpc>
                  <a:spcPts val="2400"/>
                </a:lnSpc>
                <a:buFont typeface="Arial"/>
                <a:buChar char="•"/>
              </a:pPr>
              <a:r>
                <a:rPr lang="en-US" sz="2000">
                  <a:solidFill>
                    <a:srgbClr val="000000"/>
                  </a:solidFill>
                  <a:latin typeface="Arial MT Pro"/>
                  <a:ea typeface="Arial MT Pro"/>
                  <a:cs typeface="Arial MT Pro"/>
                  <a:sym typeface="Arial MT Pro"/>
                </a:rPr>
                <a:t>Global Organic Textile Standard (GOTS) &amp; Textile Exchange (2023). Life Cycle Assessment of Organic Cotton – Summary Findings.</a:t>
              </a:r>
            </a:p>
            <a:p>
              <a:pPr marL="431801" lvl="1" indent="-215900" algn="l">
                <a:lnSpc>
                  <a:spcPts val="2400"/>
                </a:lnSpc>
                <a:buFont typeface="Arial"/>
                <a:buChar char="•"/>
              </a:pPr>
              <a:r>
                <a:rPr lang="en-US" sz="2000">
                  <a:solidFill>
                    <a:srgbClr val="000000"/>
                  </a:solidFill>
                  <a:latin typeface="Arial MT Pro"/>
                  <a:ea typeface="Arial MT Pro"/>
                  <a:cs typeface="Arial MT Pro"/>
                  <a:sym typeface="Arial MT Pro"/>
                </a:rPr>
                <a:t>Organic Cotton Accelerator (2023). Organic vs Conventional Cotton. Retrieved from https://organiccottonaccelerator.org</a:t>
              </a:r>
            </a:p>
            <a:p>
              <a:pPr marL="431801" lvl="1" indent="-215900" algn="l">
                <a:lnSpc>
                  <a:spcPts val="2400"/>
                </a:lnSpc>
                <a:buFont typeface="Arial"/>
                <a:buChar char="•"/>
              </a:pPr>
              <a:r>
                <a:rPr lang="en-US" sz="2000">
                  <a:solidFill>
                    <a:srgbClr val="000000"/>
                  </a:solidFill>
                  <a:latin typeface="Arial MT Pro"/>
                  <a:ea typeface="Arial MT Pro"/>
                  <a:cs typeface="Arial MT Pro"/>
                  <a:sym typeface="Arial MT Pro"/>
                </a:rPr>
                <a:t>Organic Center (2023). Organic Cotton and Water: Reducing Blue Water Use by 91%. Retrieved from https://www.organic-center.org</a:t>
              </a:r>
            </a:p>
            <a:p>
              <a:pPr marL="431801" lvl="1" indent="-215900" algn="l">
                <a:lnSpc>
                  <a:spcPts val="2400"/>
                </a:lnSpc>
                <a:buFont typeface="Arial"/>
                <a:buChar char="•"/>
              </a:pPr>
              <a:r>
                <a:rPr lang="en-US" sz="2000">
                  <a:solidFill>
                    <a:srgbClr val="000000"/>
                  </a:solidFill>
                  <a:latin typeface="Arial MT Pro"/>
                  <a:ea typeface="Arial MT Pro"/>
                  <a:cs typeface="Arial MT Pro"/>
                  <a:sym typeface="Arial MT Pro"/>
                </a:rPr>
                <a:t>Organic Trade Association (2022). Environmental and Health Benefits of Organic Cotton Production. Retrieved from https://ota.com</a:t>
              </a:r>
            </a:p>
            <a:p>
              <a:pPr marL="431801" lvl="1" indent="-215900" algn="l">
                <a:lnSpc>
                  <a:spcPts val="2400"/>
                </a:lnSpc>
                <a:buFont typeface="Arial"/>
                <a:buChar char="•"/>
              </a:pPr>
              <a:r>
                <a:rPr lang="en-US" sz="2000">
                  <a:solidFill>
                    <a:srgbClr val="000000"/>
                  </a:solidFill>
                  <a:latin typeface="Arial MT Pro"/>
                  <a:ea typeface="Arial MT Pro"/>
                  <a:cs typeface="Arial MT Pro"/>
                  <a:sym typeface="Arial MT Pro"/>
                </a:rPr>
                <a:t>Koussé, J. N. D. et al. (2023). Self-reported health effects of pesticides among cotton farmers. Journal of Environmental Health, PMC10522852.</a:t>
              </a:r>
            </a:p>
            <a:p>
              <a:pPr marL="431801" lvl="1" indent="-215900" algn="l">
                <a:lnSpc>
                  <a:spcPts val="2400"/>
                </a:lnSpc>
                <a:buFont typeface="Arial"/>
                <a:buChar char="•"/>
              </a:pPr>
              <a:r>
                <a:rPr lang="en-US" sz="2000">
                  <a:solidFill>
                    <a:srgbClr val="000000"/>
                  </a:solidFill>
                  <a:latin typeface="Arial MT Pro"/>
                  <a:ea typeface="Arial MT Pro"/>
                  <a:cs typeface="Arial MT Pro"/>
                  <a:sym typeface="Arial MT Pro"/>
                </a:rPr>
                <a:t>Wikipedia (2024). Organic Cotton. Retrieved from </a:t>
              </a:r>
              <a:r>
                <a:rPr lang="en-US" sz="2000" u="sng">
                  <a:solidFill>
                    <a:srgbClr val="000000"/>
                  </a:solidFill>
                  <a:latin typeface="Arial MT Pro"/>
                  <a:ea typeface="Arial MT Pro"/>
                  <a:cs typeface="Arial MT Pro"/>
                  <a:sym typeface="Arial MT Pro"/>
                  <a:hlinkClick r:id="rId8" tooltip="https://en.wikipedia.org/wiki/Organic_cotton?utm_source=chatgpt.com"/>
                </a:rPr>
                <a:t>https://en.wikipedia.org/wiki/Organic_cotton</a:t>
              </a:r>
            </a:p>
            <a:p>
              <a:pPr algn="l">
                <a:lnSpc>
                  <a:spcPts val="2400"/>
                </a:lnSpc>
              </a:pPr>
              <a:endParaRPr lang="en-US" sz="2000" u="sng">
                <a:solidFill>
                  <a:srgbClr val="000000"/>
                </a:solidFill>
                <a:latin typeface="Arial MT Pro"/>
                <a:ea typeface="Arial MT Pro"/>
                <a:cs typeface="Arial MT Pro"/>
                <a:sym typeface="Arial MT Pro"/>
                <a:hlinkClick r:id="rId8" tooltip="https://en.wikipedia.org/wiki/Organic_cotton?utm_source=chatgpt.com"/>
              </a:endParaRPr>
            </a:p>
            <a:p>
              <a:pPr algn="l">
                <a:lnSpc>
                  <a:spcPts val="2999"/>
                </a:lnSpc>
              </a:pPr>
              <a:endParaRPr lang="en-US" sz="2000" u="sng">
                <a:solidFill>
                  <a:srgbClr val="000000"/>
                </a:solidFill>
                <a:latin typeface="Arial MT Pro"/>
                <a:ea typeface="Arial MT Pro"/>
                <a:cs typeface="Arial MT Pro"/>
                <a:sym typeface="Arial MT Pro"/>
                <a:hlinkClick r:id="rId8" tooltip="https://en.wikipedia.org/wiki/Organic_cotton?utm_source=chatgpt.com"/>
              </a:endParaRPr>
            </a:p>
            <a:p>
              <a:pPr algn="l">
                <a:lnSpc>
                  <a:spcPts val="2999"/>
                </a:lnSpc>
              </a:pPr>
              <a:endParaRPr lang="en-US" sz="2000" u="sng">
                <a:solidFill>
                  <a:srgbClr val="000000"/>
                </a:solidFill>
                <a:latin typeface="Arial MT Pro"/>
                <a:ea typeface="Arial MT Pro"/>
                <a:cs typeface="Arial MT Pro"/>
                <a:sym typeface="Arial MT Pro"/>
                <a:hlinkClick r:id="rId8" tooltip="https://en.wikipedia.org/wiki/Organic_cotton?utm_source=chatgpt.com"/>
              </a:endParaRPr>
            </a:p>
            <a:p>
              <a:pPr algn="l">
                <a:lnSpc>
                  <a:spcPts val="2999"/>
                </a:lnSpc>
              </a:pPr>
              <a:endParaRPr lang="en-US" sz="2000" u="sng">
                <a:solidFill>
                  <a:srgbClr val="000000"/>
                </a:solidFill>
                <a:latin typeface="Arial MT Pro"/>
                <a:ea typeface="Arial MT Pro"/>
                <a:cs typeface="Arial MT Pro"/>
                <a:sym typeface="Arial MT Pro"/>
                <a:hlinkClick r:id="rId8" tooltip="https://en.wikipedia.org/wiki/Organic_cotton?utm_source=chatgpt.com"/>
              </a:endParaRPr>
            </a:p>
            <a:p>
              <a:pPr algn="l">
                <a:lnSpc>
                  <a:spcPts val="2999"/>
                </a:lnSpc>
              </a:pPr>
              <a:endParaRPr lang="en-US" sz="2000" u="sng">
                <a:solidFill>
                  <a:srgbClr val="000000"/>
                </a:solidFill>
                <a:latin typeface="Arial MT Pro"/>
                <a:ea typeface="Arial MT Pro"/>
                <a:cs typeface="Arial MT Pro"/>
                <a:sym typeface="Arial MT Pro"/>
                <a:hlinkClick r:id="rId8" tooltip="https://en.wikipedia.org/wiki/Organic_cotton?utm_source=chatgpt.com"/>
              </a:endParaRPr>
            </a:p>
          </p:txBody>
        </p:sp>
      </p:grpSp>
      <p:sp>
        <p:nvSpPr>
          <p:cNvPr id="15" name="Freeform 15"/>
          <p:cNvSpPr/>
          <p:nvPr/>
        </p:nvSpPr>
        <p:spPr>
          <a:xfrm>
            <a:off x="16900745" y="8720130"/>
            <a:ext cx="1387255" cy="1387255"/>
          </a:xfrm>
          <a:custGeom>
            <a:avLst/>
            <a:gdLst/>
            <a:ahLst/>
            <a:cxnLst/>
            <a:rect l="l" t="t" r="r" b="b"/>
            <a:pathLst>
              <a:path w="1387255" h="1387255">
                <a:moveTo>
                  <a:pt x="0" y="0"/>
                </a:moveTo>
                <a:lnTo>
                  <a:pt x="1387255" y="0"/>
                </a:lnTo>
                <a:lnTo>
                  <a:pt x="1387255" y="1387256"/>
                </a:lnTo>
                <a:lnTo>
                  <a:pt x="0" y="1387256"/>
                </a:lnTo>
                <a:lnTo>
                  <a:pt x="0" y="0"/>
                </a:lnTo>
                <a:close/>
              </a:path>
            </a:pathLst>
          </a:custGeom>
          <a:blipFill>
            <a:blip r:embed="rId9"/>
            <a:stretch>
              <a:fillRect/>
            </a:stretch>
          </a:blipFill>
        </p:spPr>
        <p:txBody>
          <a:bodyPr/>
          <a:lstStyle/>
          <a:p>
            <a:endParaRPr lang="et-EE"/>
          </a:p>
        </p:txBody>
      </p:sp>
      <p:sp>
        <p:nvSpPr>
          <p:cNvPr id="16" name="Freeform 16"/>
          <p:cNvSpPr/>
          <p:nvPr/>
        </p:nvSpPr>
        <p:spPr>
          <a:xfrm>
            <a:off x="15430768" y="392992"/>
            <a:ext cx="2677618" cy="1780134"/>
          </a:xfrm>
          <a:custGeom>
            <a:avLst/>
            <a:gdLst/>
            <a:ahLst/>
            <a:cxnLst/>
            <a:rect l="l" t="t" r="r" b="b"/>
            <a:pathLst>
              <a:path w="2677618" h="1780134">
                <a:moveTo>
                  <a:pt x="0" y="0"/>
                </a:moveTo>
                <a:lnTo>
                  <a:pt x="2677617" y="0"/>
                </a:lnTo>
                <a:lnTo>
                  <a:pt x="2677617" y="1780133"/>
                </a:lnTo>
                <a:lnTo>
                  <a:pt x="0" y="1780133"/>
                </a:lnTo>
                <a:lnTo>
                  <a:pt x="0" y="0"/>
                </a:lnTo>
                <a:close/>
              </a:path>
            </a:pathLst>
          </a:custGeom>
          <a:blipFill>
            <a:blip r:embed="rId10"/>
            <a:stretch>
              <a:fillRect/>
            </a:stretch>
          </a:blipFill>
        </p:spPr>
        <p:txBody>
          <a:bodyPr/>
          <a:lstStyle/>
          <a:p>
            <a:endParaRPr lang="et-E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Orgaaniline puuvill</a:t>
              </a: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644421" y="2139044"/>
            <a:ext cx="15613267" cy="8033655"/>
            <a:chOff x="0" y="0"/>
            <a:chExt cx="20817690" cy="10711540"/>
          </a:xfrm>
        </p:grpSpPr>
        <p:sp>
          <p:nvSpPr>
            <p:cNvPr id="13" name="Freeform 13"/>
            <p:cNvSpPr/>
            <p:nvPr/>
          </p:nvSpPr>
          <p:spPr>
            <a:xfrm>
              <a:off x="0" y="0"/>
              <a:ext cx="20817691" cy="10711540"/>
            </a:xfrm>
            <a:custGeom>
              <a:avLst/>
              <a:gdLst/>
              <a:ahLst/>
              <a:cxnLst/>
              <a:rect l="l" t="t" r="r" b="b"/>
              <a:pathLst>
                <a:path w="20817691" h="10711540">
                  <a:moveTo>
                    <a:pt x="0" y="0"/>
                  </a:moveTo>
                  <a:lnTo>
                    <a:pt x="20817691" y="0"/>
                  </a:lnTo>
                  <a:lnTo>
                    <a:pt x="20817691" y="10711540"/>
                  </a:lnTo>
                  <a:lnTo>
                    <a:pt x="0" y="10711540"/>
                  </a:lnTo>
                  <a:close/>
                </a:path>
              </a:pathLst>
            </a:custGeom>
            <a:solidFill>
              <a:srgbClr val="000000">
                <a:alpha val="0"/>
              </a:srgbClr>
            </a:solidFill>
          </p:spPr>
          <p:txBody>
            <a:bodyPr/>
            <a:lstStyle/>
            <a:p>
              <a:endParaRPr lang="et-EE"/>
            </a:p>
          </p:txBody>
        </p:sp>
        <p:sp>
          <p:nvSpPr>
            <p:cNvPr id="14" name="TextBox 14"/>
            <p:cNvSpPr txBox="1"/>
            <p:nvPr/>
          </p:nvSpPr>
          <p:spPr>
            <a:xfrm>
              <a:off x="0" y="-76200"/>
              <a:ext cx="20817690" cy="10787740"/>
            </a:xfrm>
            <a:prstGeom prst="rect">
              <a:avLst/>
            </a:prstGeom>
          </p:spPr>
          <p:txBody>
            <a:bodyPr lIns="0" tIns="0" rIns="0" bIns="0" rtlCol="0" anchor="t"/>
            <a:lstStyle/>
            <a:p>
              <a:pPr marL="539749" lvl="1" indent="-269875" algn="l">
                <a:lnSpc>
                  <a:spcPts val="2999"/>
                </a:lnSpc>
                <a:buFont typeface="Arial"/>
                <a:buChar char="•"/>
              </a:pPr>
              <a:r>
                <a:rPr lang="en-US" sz="2499" b="1">
                  <a:solidFill>
                    <a:srgbClr val="282828"/>
                  </a:solidFill>
                  <a:latin typeface="Mont Bold"/>
                  <a:ea typeface="Mont Bold"/>
                  <a:cs typeface="Mont Bold"/>
                  <a:sym typeface="Mont Bold"/>
                </a:rPr>
                <a:t>Jätkusuutlikkuse õiglane hind </a:t>
              </a:r>
            </a:p>
            <a:p>
              <a:pPr algn="l">
                <a:lnSpc>
                  <a:spcPts val="2999"/>
                </a:lnSpc>
              </a:pPr>
              <a:r>
                <a:rPr lang="en-US" sz="2499" b="1">
                  <a:solidFill>
                    <a:srgbClr val="282828"/>
                  </a:solidFill>
                  <a:latin typeface="Mont Bold"/>
                  <a:ea typeface="Mont Bold"/>
                  <a:cs typeface="Mont Bold"/>
                  <a:sym typeface="Mont Bold"/>
                </a:rPr>
                <a:t>     </a:t>
              </a:r>
              <a:r>
                <a:rPr lang="en-US" sz="2499">
                  <a:solidFill>
                    <a:srgbClr val="282828"/>
                  </a:solidFill>
                  <a:latin typeface="Mont"/>
                  <a:ea typeface="Mont"/>
                  <a:cs typeface="Mont"/>
                  <a:sym typeface="Mont"/>
                </a:rPr>
                <a:t>Tagab investeeringu veekaitsesse, puhtasse õhku, paremasse pinnasesse ja põllumajandustootjate toimetulekusse. Mahepuuvilla hind on kallim.</a:t>
              </a:r>
            </a:p>
            <a:p>
              <a:pPr algn="l">
                <a:lnSpc>
                  <a:spcPts val="2999"/>
                </a:lnSpc>
              </a:pPr>
              <a:endParaRPr lang="en-US" sz="2499">
                <a:solidFill>
                  <a:srgbClr val="282828"/>
                </a:solidFill>
                <a:latin typeface="Mont"/>
                <a:ea typeface="Mont"/>
                <a:cs typeface="Mont"/>
                <a:sym typeface="Mont"/>
              </a:endParaRPr>
            </a:p>
            <a:p>
              <a:pPr marL="539749" lvl="1" indent="-269875" algn="l">
                <a:lnSpc>
                  <a:spcPts val="2999"/>
                </a:lnSpc>
                <a:buFont typeface="Arial"/>
                <a:buChar char="•"/>
              </a:pPr>
              <a:r>
                <a:rPr lang="en-US" sz="2499" b="1">
                  <a:solidFill>
                    <a:srgbClr val="282828"/>
                  </a:solidFill>
                  <a:latin typeface="Mont Bold"/>
                  <a:ea typeface="Mont Bold"/>
                  <a:cs typeface="Mont Bold"/>
                  <a:sym typeface="Mont Bold"/>
                </a:rPr>
                <a:t>Edendab ohutut tööd ja paremat toimetulekut</a:t>
              </a:r>
              <a:r>
                <a:rPr lang="en-US" sz="2499">
                  <a:solidFill>
                    <a:srgbClr val="282828"/>
                  </a:solidFill>
                  <a:latin typeface="Mont"/>
                  <a:ea typeface="Mont"/>
                  <a:cs typeface="Mont"/>
                  <a:sym typeface="Mont"/>
                </a:rPr>
                <a:t> </a:t>
              </a:r>
            </a:p>
            <a:p>
              <a:pPr algn="l">
                <a:lnSpc>
                  <a:spcPts val="2999"/>
                </a:lnSpc>
              </a:pPr>
              <a:r>
                <a:rPr lang="en-US" sz="2499">
                  <a:solidFill>
                    <a:srgbClr val="E78712"/>
                  </a:solidFill>
                  <a:latin typeface="Mont"/>
                  <a:ea typeface="Mont"/>
                  <a:cs typeface="Mont"/>
                  <a:sym typeface="Mont"/>
                </a:rPr>
                <a:t>    </a:t>
              </a:r>
              <a:r>
                <a:rPr lang="en-US" sz="2499">
                  <a:solidFill>
                    <a:srgbClr val="282828"/>
                  </a:solidFill>
                  <a:latin typeface="Mont"/>
                  <a:ea typeface="Mont"/>
                  <a:cs typeface="Mont"/>
                  <a:sym typeface="Mont"/>
                </a:rPr>
                <a:t>Hoiab põllumehi ja nende peresid turvaliselt. Nad ei puutu mürgiste kemikaalidega </a:t>
              </a:r>
            </a:p>
            <a:p>
              <a:pPr algn="l">
                <a:lnSpc>
                  <a:spcPts val="2999"/>
                </a:lnSpc>
              </a:pPr>
              <a:r>
                <a:rPr lang="en-US" sz="2499">
                  <a:solidFill>
                    <a:srgbClr val="282828"/>
                  </a:solidFill>
                  <a:latin typeface="Mont"/>
                  <a:ea typeface="Mont"/>
                  <a:cs typeface="Mont"/>
                  <a:sym typeface="Mont"/>
                </a:rPr>
                <a:t>kokku põllul ega toidu ja veevarustuse kaudu.</a:t>
              </a:r>
            </a:p>
            <a:p>
              <a:pPr algn="l">
                <a:lnSpc>
                  <a:spcPts val="2999"/>
                </a:lnSpc>
              </a:pPr>
              <a:endParaRPr lang="en-US" sz="2499">
                <a:solidFill>
                  <a:srgbClr val="282828"/>
                </a:solidFill>
                <a:latin typeface="Mont"/>
                <a:ea typeface="Mont"/>
                <a:cs typeface="Mont"/>
                <a:sym typeface="Mont"/>
              </a:endParaRPr>
            </a:p>
            <a:p>
              <a:pPr marL="539749" lvl="1" indent="-269875" algn="l">
                <a:lnSpc>
                  <a:spcPts val="2999"/>
                </a:lnSpc>
                <a:buFont typeface="Arial"/>
                <a:buChar char="•"/>
              </a:pPr>
              <a:r>
                <a:rPr lang="en-US" sz="2499" b="1">
                  <a:solidFill>
                    <a:srgbClr val="282828"/>
                  </a:solidFill>
                  <a:latin typeface="Mont Bold"/>
                  <a:ea typeface="Mont Bold"/>
                  <a:cs typeface="Mont Bold"/>
                  <a:sym typeface="Mont Bold"/>
                </a:rPr>
                <a:t>Mõjutab meie toidusüsteemi</a:t>
              </a:r>
            </a:p>
            <a:p>
              <a:pPr algn="l">
                <a:lnSpc>
                  <a:spcPts val="2999"/>
                </a:lnSpc>
              </a:pPr>
              <a:r>
                <a:rPr lang="en-US" sz="2499" b="1">
                  <a:solidFill>
                    <a:srgbClr val="282828"/>
                  </a:solidFill>
                  <a:latin typeface="Mont Bold"/>
                  <a:ea typeface="Mont Bold"/>
                  <a:cs typeface="Mont Bold"/>
                  <a:sym typeface="Mont Bold"/>
                </a:rPr>
                <a:t>  </a:t>
              </a:r>
              <a:r>
                <a:rPr lang="en-US" sz="2499">
                  <a:solidFill>
                    <a:srgbClr val="282828"/>
                  </a:solidFill>
                  <a:latin typeface="Mont"/>
                  <a:ea typeface="Mont"/>
                  <a:cs typeface="Mont"/>
                  <a:sym typeface="Mont"/>
                </a:rPr>
                <a:t>Kasvatatakse orgaanilistest puuvillaseemnetest. Puuvillaseemneõli kasutatakse mitmesugustes toiduainetes nagu küpsised, laastud ja taimeõli ning seda söödetakse ka kariloomadele.</a:t>
              </a:r>
            </a:p>
            <a:p>
              <a:pPr algn="l">
                <a:lnSpc>
                  <a:spcPts val="2999"/>
                </a:lnSpc>
              </a:pPr>
              <a:endParaRPr lang="en-US" sz="2499">
                <a:solidFill>
                  <a:srgbClr val="282828"/>
                </a:solidFill>
                <a:latin typeface="Mont"/>
                <a:ea typeface="Mont"/>
                <a:cs typeface="Mont"/>
                <a:sym typeface="Mont"/>
              </a:endParaRPr>
            </a:p>
            <a:p>
              <a:pPr marL="539749" lvl="1" indent="-269875" algn="l">
                <a:lnSpc>
                  <a:spcPts val="2999"/>
                </a:lnSpc>
                <a:buFont typeface="Arial"/>
                <a:buChar char="•"/>
              </a:pPr>
              <a:r>
                <a:rPr lang="en-US" sz="2499" b="1">
                  <a:solidFill>
                    <a:srgbClr val="282828"/>
                  </a:solidFill>
                  <a:latin typeface="Mont Bold"/>
                  <a:ea typeface="Mont Bold"/>
                  <a:cs typeface="Mont Bold"/>
                  <a:sym typeface="Mont Bold"/>
                </a:rPr>
                <a:t>Võimalus midagi muuta! </a:t>
              </a:r>
            </a:p>
            <a:p>
              <a:pPr algn="l">
                <a:lnSpc>
                  <a:spcPts val="2999"/>
                </a:lnSpc>
              </a:pPr>
              <a:r>
                <a:rPr lang="en-US" sz="2499">
                  <a:solidFill>
                    <a:srgbClr val="282828"/>
                  </a:solidFill>
                  <a:latin typeface="Mont"/>
                  <a:ea typeface="Mont"/>
                  <a:cs typeface="Mont"/>
                  <a:sym typeface="Mont"/>
                </a:rPr>
                <a:t>Hoolimine maailmast ja inimestest. </a:t>
              </a:r>
            </a:p>
            <a:p>
              <a:pPr algn="l">
                <a:lnSpc>
                  <a:spcPts val="2999"/>
                </a:lnSpc>
              </a:pPr>
              <a:endParaRPr lang="en-US" sz="2499">
                <a:solidFill>
                  <a:srgbClr val="282828"/>
                </a:solidFill>
                <a:latin typeface="Mont"/>
                <a:ea typeface="Mont"/>
                <a:cs typeface="Mont"/>
                <a:sym typeface="Mont"/>
              </a:endParaRPr>
            </a:p>
            <a:p>
              <a:pPr algn="l">
                <a:lnSpc>
                  <a:spcPts val="2999"/>
                </a:lnSpc>
              </a:pPr>
              <a:r>
                <a:rPr lang="en-US" sz="2499" b="1">
                  <a:solidFill>
                    <a:srgbClr val="282828"/>
                  </a:solidFill>
                  <a:latin typeface="Mont Bold"/>
                  <a:ea typeface="Mont Bold"/>
                  <a:cs typeface="Mont Bold"/>
                  <a:sym typeface="Mont Bold"/>
                </a:rPr>
                <a:t>2023. aastal toodeti kogu maailmas ligikaudu 24,4 miljonit tonni puuvilla, millest suurem osa läks rõivatööstuse tarbeks. Orgaaniline puuvill moodustas sellest ligikaudu 1–3%, sõltuvalt allikast. </a:t>
              </a:r>
            </a:p>
            <a:p>
              <a:pPr algn="l">
                <a:lnSpc>
                  <a:spcPts val="2999"/>
                </a:lnSpc>
              </a:pPr>
              <a:endParaRPr lang="en-US" sz="2499" b="1">
                <a:solidFill>
                  <a:srgbClr val="282828"/>
                </a:solidFill>
                <a:latin typeface="Mont Bold"/>
                <a:ea typeface="Mont Bold"/>
                <a:cs typeface="Mont Bold"/>
                <a:sym typeface="Mont Bold"/>
              </a:endParaRPr>
            </a:p>
            <a:p>
              <a:pPr algn="l">
                <a:lnSpc>
                  <a:spcPts val="2999"/>
                </a:lnSpc>
              </a:pPr>
              <a:r>
                <a:rPr lang="en-US" sz="2499">
                  <a:solidFill>
                    <a:srgbClr val="282828"/>
                  </a:solidFill>
                  <a:latin typeface="Mont"/>
                  <a:ea typeface="Mont"/>
                  <a:cs typeface="Mont"/>
                  <a:sym typeface="Mont"/>
                </a:rPr>
                <a:t>Valides tavalise puuvilla asemel orgaanilise, on see jõud, mis mõjutab nii kaubamärke, tootjaid kui ka põllumajandust. </a:t>
              </a:r>
            </a:p>
            <a:p>
              <a:pPr algn="l">
                <a:lnSpc>
                  <a:spcPts val="2999"/>
                </a:lnSpc>
              </a:pPr>
              <a:endParaRPr lang="en-US" sz="2499">
                <a:solidFill>
                  <a:srgbClr val="282828"/>
                </a:solidFill>
                <a:latin typeface="Mont"/>
                <a:ea typeface="Mont"/>
                <a:cs typeface="Mont"/>
                <a:sym typeface="Mont"/>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4769891" y="2565881"/>
            <a:ext cx="3187873" cy="2119361"/>
          </a:xfrm>
          <a:custGeom>
            <a:avLst/>
            <a:gdLst/>
            <a:ahLst/>
            <a:cxnLst/>
            <a:rect l="l" t="t" r="r" b="b"/>
            <a:pathLst>
              <a:path w="3187873" h="2119361">
                <a:moveTo>
                  <a:pt x="0" y="0"/>
                </a:moveTo>
                <a:lnTo>
                  <a:pt x="3187873" y="0"/>
                </a:lnTo>
                <a:lnTo>
                  <a:pt x="3187873" y="2119362"/>
                </a:lnTo>
                <a:lnTo>
                  <a:pt x="0" y="2119362"/>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Orgaaniline puuvilla märgis</a:t>
              </a: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1808337" y="1896831"/>
            <a:ext cx="10825722" cy="8390168"/>
            <a:chOff x="0" y="0"/>
            <a:chExt cx="14434296" cy="11186890"/>
          </a:xfrm>
        </p:grpSpPr>
        <p:sp>
          <p:nvSpPr>
            <p:cNvPr id="13" name="Freeform 13"/>
            <p:cNvSpPr/>
            <p:nvPr/>
          </p:nvSpPr>
          <p:spPr>
            <a:xfrm>
              <a:off x="0" y="0"/>
              <a:ext cx="14434296" cy="11186890"/>
            </a:xfrm>
            <a:custGeom>
              <a:avLst/>
              <a:gdLst/>
              <a:ahLst/>
              <a:cxnLst/>
              <a:rect l="l" t="t" r="r" b="b"/>
              <a:pathLst>
                <a:path w="14434296" h="11186890">
                  <a:moveTo>
                    <a:pt x="0" y="0"/>
                  </a:moveTo>
                  <a:lnTo>
                    <a:pt x="14434296" y="0"/>
                  </a:lnTo>
                  <a:lnTo>
                    <a:pt x="14434296" y="11186890"/>
                  </a:lnTo>
                  <a:lnTo>
                    <a:pt x="0" y="11186890"/>
                  </a:lnTo>
                  <a:close/>
                </a:path>
              </a:pathLst>
            </a:custGeom>
            <a:solidFill>
              <a:srgbClr val="000000">
                <a:alpha val="0"/>
              </a:srgbClr>
            </a:solidFill>
          </p:spPr>
          <p:txBody>
            <a:bodyPr/>
            <a:lstStyle/>
            <a:p>
              <a:endParaRPr lang="et-EE"/>
            </a:p>
          </p:txBody>
        </p:sp>
        <p:sp>
          <p:nvSpPr>
            <p:cNvPr id="14" name="TextBox 14"/>
            <p:cNvSpPr txBox="1"/>
            <p:nvPr/>
          </p:nvSpPr>
          <p:spPr>
            <a:xfrm>
              <a:off x="0" y="-47625"/>
              <a:ext cx="14434296" cy="11234515"/>
            </a:xfrm>
            <a:prstGeom prst="rect">
              <a:avLst/>
            </a:prstGeom>
          </p:spPr>
          <p:txBody>
            <a:bodyPr lIns="0" tIns="0" rIns="0" bIns="0" rtlCol="0" anchor="t"/>
            <a:lstStyle/>
            <a:p>
              <a:pPr algn="l">
                <a:lnSpc>
                  <a:spcPts val="2999"/>
                </a:lnSpc>
              </a:pPr>
              <a:r>
                <a:rPr lang="en-US" sz="2499" b="1">
                  <a:solidFill>
                    <a:srgbClr val="333333"/>
                  </a:solidFill>
                  <a:latin typeface="Arial MT Pro Bold"/>
                  <a:ea typeface="Arial MT Pro Bold"/>
                  <a:cs typeface="Arial MT Pro Bold"/>
                  <a:sym typeface="Arial MT Pro Bold"/>
                </a:rPr>
                <a:t>Globaalse orgaanilise tekstiili standard (GOTS) </a:t>
              </a:r>
              <a:r>
                <a:rPr lang="en-US" sz="2499">
                  <a:solidFill>
                    <a:srgbClr val="333333"/>
                  </a:solidFill>
                  <a:latin typeface="Arial MT Pro"/>
                  <a:ea typeface="Arial MT Pro"/>
                  <a:cs typeface="Arial MT Pro"/>
                  <a:sym typeface="Arial MT Pro"/>
                </a:rPr>
                <a:t>on maailma juhtiv orgaaniliste kiudude tekstiilitöötlemise standard.</a:t>
              </a:r>
            </a:p>
            <a:p>
              <a:pPr algn="l">
                <a:lnSpc>
                  <a:spcPts val="2999"/>
                </a:lnSpc>
              </a:pPr>
              <a:endParaRPr lang="en-US" sz="2499">
                <a:solidFill>
                  <a:srgbClr val="333333"/>
                </a:solidFill>
                <a:latin typeface="Arial MT Pro"/>
                <a:ea typeface="Arial MT Pro"/>
                <a:cs typeface="Arial MT Pro"/>
                <a:sym typeface="Arial MT Pro"/>
              </a:endParaRPr>
            </a:p>
            <a:p>
              <a:pPr algn="l">
                <a:lnSpc>
                  <a:spcPts val="2999"/>
                </a:lnSpc>
              </a:pPr>
              <a:r>
                <a:rPr lang="en-US" sz="2499" b="1">
                  <a:solidFill>
                    <a:srgbClr val="333333"/>
                  </a:solidFill>
                  <a:latin typeface="Arial MT Pro Bold"/>
                  <a:ea typeface="Arial MT Pro Bold"/>
                  <a:cs typeface="Arial MT Pro Bold"/>
                  <a:sym typeface="Arial MT Pro Bold"/>
                </a:rPr>
                <a:t>Standardi eesmärk </a:t>
              </a:r>
              <a:r>
                <a:rPr lang="en-US" sz="2499">
                  <a:solidFill>
                    <a:srgbClr val="333333"/>
                  </a:solidFill>
                  <a:latin typeface="Arial MT Pro"/>
                  <a:ea typeface="Arial MT Pro"/>
                  <a:cs typeface="Arial MT Pro"/>
                  <a:sym typeface="Arial MT Pro"/>
                </a:rPr>
                <a:t>on määratleda kogu maailmas tunnustatud nõuded. Soovitakse tagada tekstiilide orgaaniline staatus alates tooraine koristamisest kuni keskkondlikult ja sotsiaalselt vastutustundliku tootmiseni. Märgistus annab lõpptarbijale usaldusväärse kinnituse.</a:t>
              </a:r>
            </a:p>
            <a:p>
              <a:pPr algn="l">
                <a:lnSpc>
                  <a:spcPts val="2999"/>
                </a:lnSpc>
              </a:pPr>
              <a:endParaRPr lang="en-US" sz="2499">
                <a:solidFill>
                  <a:srgbClr val="333333"/>
                </a:solidFill>
                <a:latin typeface="Arial MT Pro"/>
                <a:ea typeface="Arial MT Pro"/>
                <a:cs typeface="Arial MT Pro"/>
                <a:sym typeface="Arial MT Pro"/>
              </a:endParaRPr>
            </a:p>
            <a:p>
              <a:pPr algn="l">
                <a:lnSpc>
                  <a:spcPts val="2343"/>
                </a:lnSpc>
              </a:pPr>
              <a:r>
                <a:rPr lang="en-US" sz="2499" b="1">
                  <a:solidFill>
                    <a:srgbClr val="333333"/>
                  </a:solidFill>
                  <a:latin typeface="Arial MT Pro Bold"/>
                  <a:ea typeface="Arial MT Pro Bold"/>
                  <a:cs typeface="Arial MT Pro Bold"/>
                  <a:sym typeface="Arial MT Pro Bold"/>
                </a:rPr>
                <a:t>Kangaste puhul:</a:t>
              </a:r>
            </a:p>
            <a:p>
              <a:pPr algn="l">
                <a:lnSpc>
                  <a:spcPts val="2343"/>
                </a:lnSpc>
              </a:pPr>
              <a:r>
                <a:rPr lang="en-US" sz="2499">
                  <a:solidFill>
                    <a:srgbClr val="333333"/>
                  </a:solidFill>
                  <a:latin typeface="Arial MT Pro"/>
                  <a:ea typeface="Arial MT Pro"/>
                  <a:cs typeface="Arial MT Pro"/>
                  <a:sym typeface="Arial MT Pro"/>
                </a:rPr>
                <a:t>*     puuvill on kasvatatud mahepõllumajanduslikult (pole kasutatud pestitsiide, kasvatatakse keskkonnareostust vältides);</a:t>
              </a:r>
            </a:p>
            <a:p>
              <a:pPr algn="l">
                <a:lnSpc>
                  <a:spcPts val="2343"/>
                </a:lnSpc>
              </a:pPr>
              <a:r>
                <a:rPr lang="en-US" sz="2499">
                  <a:solidFill>
                    <a:srgbClr val="333333"/>
                  </a:solidFill>
                  <a:latin typeface="Arial MT Pro"/>
                  <a:ea typeface="Arial MT Pro"/>
                  <a:cs typeface="Arial MT Pro"/>
                  <a:sym typeface="Arial MT Pro"/>
                </a:rPr>
                <a:t>*    tootmine on toimunud vastavalt sotsiaalsetele standarditele (ei kasutata lapstööjõudu, töötajatele makstakse õiglast palka ning pakutakse inimväärseid töötingimusi);</a:t>
              </a:r>
            </a:p>
            <a:p>
              <a:pPr algn="l">
                <a:lnSpc>
                  <a:spcPts val="2343"/>
                </a:lnSpc>
              </a:pPr>
              <a:r>
                <a:rPr lang="en-US" sz="2499">
                  <a:solidFill>
                    <a:srgbClr val="333333"/>
                  </a:solidFill>
                  <a:latin typeface="Arial MT Pro"/>
                  <a:ea typeface="Arial MT Pro"/>
                  <a:cs typeface="Arial MT Pro"/>
                  <a:sym typeface="Arial MT Pro"/>
                </a:rPr>
                <a:t>*     tootmine toimub ilma keskkonnareostuseta. Välditakse kahjulike   tootmiskemikaalide kasutamist, otsitakse võimalusi vee ja energia säästlikule tarbimisele tehases;</a:t>
              </a:r>
            </a:p>
            <a:p>
              <a:pPr algn="l">
                <a:lnSpc>
                  <a:spcPts val="2343"/>
                </a:lnSpc>
              </a:pPr>
              <a:r>
                <a:rPr lang="en-US" sz="2499">
                  <a:solidFill>
                    <a:srgbClr val="333333"/>
                  </a:solidFill>
                  <a:latin typeface="Arial MT Pro"/>
                  <a:ea typeface="Arial MT Pro"/>
                  <a:cs typeface="Arial MT Pro"/>
                  <a:sym typeface="Arial MT Pro"/>
                </a:rPr>
                <a:t>*     tootmistehased on range kontrolli all. Kord aastas toimub sertifikaadi uuendamine ning selle eest tasumine;</a:t>
              </a:r>
            </a:p>
            <a:p>
              <a:pPr algn="l">
                <a:lnSpc>
                  <a:spcPts val="2343"/>
                </a:lnSpc>
              </a:pPr>
              <a:r>
                <a:rPr lang="en-US" sz="2499">
                  <a:solidFill>
                    <a:srgbClr val="333333"/>
                  </a:solidFill>
                  <a:latin typeface="Arial MT Pro"/>
                  <a:ea typeface="Arial MT Pro"/>
                  <a:cs typeface="Arial MT Pro"/>
                  <a:sym typeface="Arial MT Pro"/>
                </a:rPr>
                <a:t>*   lõpptoodang ei sisalda jääke.</a:t>
              </a:r>
            </a:p>
            <a:p>
              <a:pPr algn="l">
                <a:lnSpc>
                  <a:spcPts val="2999"/>
                </a:lnSpc>
              </a:pPr>
              <a:endParaRPr lang="en-US" sz="2499">
                <a:solidFill>
                  <a:srgbClr val="333333"/>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2867334" y="2383971"/>
            <a:ext cx="5149677" cy="5331278"/>
          </a:xfrm>
          <a:custGeom>
            <a:avLst/>
            <a:gdLst/>
            <a:ahLst/>
            <a:cxnLst/>
            <a:rect l="l" t="t" r="r" b="b"/>
            <a:pathLst>
              <a:path w="5149677" h="5331278">
                <a:moveTo>
                  <a:pt x="0" y="0"/>
                </a:moveTo>
                <a:lnTo>
                  <a:pt x="5149678" y="0"/>
                </a:lnTo>
                <a:lnTo>
                  <a:pt x="5149678" y="5331278"/>
                </a:lnTo>
                <a:lnTo>
                  <a:pt x="0" y="5331278"/>
                </a:lnTo>
                <a:lnTo>
                  <a:pt x="0" y="0"/>
                </a:lnTo>
                <a:close/>
              </a:path>
            </a:pathLst>
          </a:custGeom>
          <a:blipFill>
            <a:blip r:embed="rId9"/>
            <a:stretch>
              <a:fillRect/>
            </a:stretch>
          </a:blipFill>
        </p:spPr>
        <p:txBody>
          <a:bodyPr/>
          <a:lstStyle/>
          <a:p>
            <a:endParaRPr lang="et-EE"/>
          </a:p>
        </p:txBody>
      </p:sp>
      <p:sp>
        <p:nvSpPr>
          <p:cNvPr id="17" name="Freeform 17"/>
          <p:cNvSpPr/>
          <p:nvPr/>
        </p:nvSpPr>
        <p:spPr>
          <a:xfrm>
            <a:off x="13048947" y="7938103"/>
            <a:ext cx="2218266" cy="2218266"/>
          </a:xfrm>
          <a:custGeom>
            <a:avLst/>
            <a:gdLst/>
            <a:ahLst/>
            <a:cxnLst/>
            <a:rect l="l" t="t" r="r" b="b"/>
            <a:pathLst>
              <a:path w="2218266" h="2218266">
                <a:moveTo>
                  <a:pt x="0" y="0"/>
                </a:moveTo>
                <a:lnTo>
                  <a:pt x="2218266" y="0"/>
                </a:lnTo>
                <a:lnTo>
                  <a:pt x="2218266" y="2218266"/>
                </a:lnTo>
                <a:lnTo>
                  <a:pt x="0" y="2218266"/>
                </a:lnTo>
                <a:lnTo>
                  <a:pt x="0" y="0"/>
                </a:lnTo>
                <a:close/>
              </a:path>
            </a:pathLst>
          </a:custGeom>
          <a:blipFill>
            <a:blip r:embed="rId10"/>
            <a:stretch>
              <a:fillRect/>
            </a:stretch>
          </a:blipFill>
        </p:spPr>
        <p:txBody>
          <a:bodyPr/>
          <a:lstStyle/>
          <a:p>
            <a:endParaRPr lang="et-EE"/>
          </a:p>
        </p:txBody>
      </p:sp>
      <p:sp>
        <p:nvSpPr>
          <p:cNvPr id="18" name="TextBox 18"/>
          <p:cNvSpPr txBox="1"/>
          <p:nvPr/>
        </p:nvSpPr>
        <p:spPr>
          <a:xfrm>
            <a:off x="3575843" y="8743717"/>
            <a:ext cx="7955062" cy="790575"/>
          </a:xfrm>
          <a:prstGeom prst="rect">
            <a:avLst/>
          </a:prstGeom>
        </p:spPr>
        <p:txBody>
          <a:bodyPr lIns="0" tIns="0" rIns="0" bIns="0" rtlCol="0" anchor="t">
            <a:spAutoFit/>
          </a:bodyPr>
          <a:lstStyle/>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PRAKTIKA: milline jätkusuutlik tekstiilitootmise info </a:t>
            </a:r>
          </a:p>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on sinu riideesemel?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Loodusliku vs sünteetilised kangad </a:t>
              </a:r>
            </a:p>
          </p:txBody>
        </p:sp>
      </p:grpSp>
      <p:grpSp>
        <p:nvGrpSpPr>
          <p:cNvPr id="12" name="Group 12"/>
          <p:cNvGrpSpPr/>
          <p:nvPr/>
        </p:nvGrpSpPr>
        <p:grpSpPr>
          <a:xfrm>
            <a:off x="2660540" y="2361787"/>
            <a:ext cx="12697016" cy="6989048"/>
            <a:chOff x="0" y="0"/>
            <a:chExt cx="16929354" cy="9318730"/>
          </a:xfrm>
        </p:grpSpPr>
        <p:sp>
          <p:nvSpPr>
            <p:cNvPr id="13" name="Freeform 13"/>
            <p:cNvSpPr/>
            <p:nvPr/>
          </p:nvSpPr>
          <p:spPr>
            <a:xfrm>
              <a:off x="0" y="0"/>
              <a:ext cx="16929354" cy="9318730"/>
            </a:xfrm>
            <a:custGeom>
              <a:avLst/>
              <a:gdLst/>
              <a:ahLst/>
              <a:cxnLst/>
              <a:rect l="l" t="t" r="r" b="b"/>
              <a:pathLst>
                <a:path w="16929354" h="9318730">
                  <a:moveTo>
                    <a:pt x="0" y="0"/>
                  </a:moveTo>
                  <a:lnTo>
                    <a:pt x="16929354" y="0"/>
                  </a:lnTo>
                  <a:lnTo>
                    <a:pt x="16929354" y="9318730"/>
                  </a:lnTo>
                  <a:lnTo>
                    <a:pt x="0" y="9318730"/>
                  </a:lnTo>
                  <a:close/>
                </a:path>
              </a:pathLst>
            </a:custGeom>
            <a:solidFill>
              <a:srgbClr val="000000">
                <a:alpha val="0"/>
              </a:srgbClr>
            </a:solidFill>
          </p:spPr>
          <p:txBody>
            <a:bodyPr/>
            <a:lstStyle/>
            <a:p>
              <a:endParaRPr lang="et-EE"/>
            </a:p>
          </p:txBody>
        </p:sp>
        <p:sp>
          <p:nvSpPr>
            <p:cNvPr id="14" name="TextBox 14"/>
            <p:cNvSpPr txBox="1"/>
            <p:nvPr/>
          </p:nvSpPr>
          <p:spPr>
            <a:xfrm>
              <a:off x="0" y="-9525"/>
              <a:ext cx="16929354" cy="9328255"/>
            </a:xfrm>
            <a:prstGeom prst="rect">
              <a:avLst/>
            </a:prstGeom>
          </p:spPr>
          <p:txBody>
            <a:bodyPr lIns="0" tIns="0" rIns="0" bIns="0" rtlCol="0" anchor="t"/>
            <a:lstStyle/>
            <a:p>
              <a:pPr algn="l">
                <a:lnSpc>
                  <a:spcPts val="3005"/>
                </a:lnSpc>
              </a:pPr>
              <a:r>
                <a:rPr lang="en-US" sz="2504" b="1">
                  <a:solidFill>
                    <a:srgbClr val="404040"/>
                  </a:solidFill>
                  <a:latin typeface="Century Expanded Bold"/>
                  <a:ea typeface="Century Expanded Bold"/>
                  <a:cs typeface="Century Expanded Bold"/>
                  <a:sym typeface="Century Expanded Bold"/>
                </a:rPr>
                <a:t>🌿 </a:t>
              </a:r>
              <a:r>
                <a:rPr lang="en-US" sz="2504" b="1">
                  <a:solidFill>
                    <a:srgbClr val="365F91"/>
                  </a:solidFill>
                  <a:latin typeface="Century Expanded Bold"/>
                  <a:ea typeface="Century Expanded Bold"/>
                  <a:cs typeface="Century Expanded Bold"/>
                  <a:sym typeface="Century Expanded Bold"/>
                </a:rPr>
                <a:t>Looduslikud kangad – liigid ja kasutus</a:t>
              </a:r>
            </a:p>
            <a:p>
              <a:pPr algn="l">
                <a:lnSpc>
                  <a:spcPts val="3005"/>
                </a:lnSpc>
              </a:pPr>
              <a:endParaRPr lang="en-US" sz="2504" b="1">
                <a:solidFill>
                  <a:srgbClr val="365F91"/>
                </a:solidFill>
                <a:latin typeface="Century Expanded Bold"/>
                <a:ea typeface="Century Expanded Bold"/>
                <a:cs typeface="Century Expanded Bold"/>
                <a:sym typeface="Century Expanded Bold"/>
              </a:endParaRP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Puuvill</a:t>
              </a:r>
              <a:r>
                <a:rPr lang="en-US" sz="2504">
                  <a:solidFill>
                    <a:srgbClr val="404040"/>
                  </a:solidFill>
                  <a:latin typeface="Arial MT Pro"/>
                  <a:ea typeface="Arial MT Pro"/>
                  <a:cs typeface="Arial MT Pro"/>
                  <a:sym typeface="Arial MT Pro"/>
                </a:rPr>
                <a:t> – igapäevased rõivad, voodipesu, beebiriided</a:t>
              </a: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Lina</a:t>
              </a:r>
              <a:r>
                <a:rPr lang="en-US" sz="2504">
                  <a:solidFill>
                    <a:srgbClr val="404040"/>
                  </a:solidFill>
                  <a:latin typeface="Arial MT Pro"/>
                  <a:ea typeface="Arial MT Pro"/>
                  <a:cs typeface="Arial MT Pro"/>
                  <a:sym typeface="Arial MT Pro"/>
                </a:rPr>
                <a:t> – suverõivad, köögitekstiilid</a:t>
              </a: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Vill (lamba, alpaka)</a:t>
              </a:r>
              <a:r>
                <a:rPr lang="en-US" sz="2504">
                  <a:solidFill>
                    <a:srgbClr val="404040"/>
                  </a:solidFill>
                  <a:latin typeface="Arial MT Pro"/>
                  <a:ea typeface="Arial MT Pro"/>
                  <a:cs typeface="Arial MT Pro"/>
                  <a:sym typeface="Arial MT Pro"/>
                </a:rPr>
                <a:t> – kampsunid, mantlid, sokid</a:t>
              </a: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Siid</a:t>
              </a:r>
              <a:r>
                <a:rPr lang="en-US" sz="2504">
                  <a:solidFill>
                    <a:srgbClr val="404040"/>
                  </a:solidFill>
                  <a:latin typeface="Arial MT Pro"/>
                  <a:ea typeface="Arial MT Pro"/>
                  <a:cs typeface="Arial MT Pro"/>
                  <a:sym typeface="Arial MT Pro"/>
                </a:rPr>
                <a:t> – pidulikud rõivad, pesu, padjapüürid</a:t>
              </a: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Kanep ja bambus</a:t>
              </a:r>
              <a:r>
                <a:rPr lang="en-US" sz="2504">
                  <a:solidFill>
                    <a:srgbClr val="404040"/>
                  </a:solidFill>
                  <a:latin typeface="Arial MT Pro"/>
                  <a:ea typeface="Arial MT Pro"/>
                  <a:cs typeface="Arial MT Pro"/>
                  <a:sym typeface="Arial MT Pro"/>
                </a:rPr>
                <a:t> – T-särgid, pesu, kodutekstiil</a:t>
              </a:r>
            </a:p>
            <a:p>
              <a:pPr algn="l">
                <a:lnSpc>
                  <a:spcPts val="3005"/>
                </a:lnSpc>
              </a:pPr>
              <a:endParaRPr lang="en-US" sz="2504">
                <a:solidFill>
                  <a:srgbClr val="404040"/>
                </a:solidFill>
                <a:latin typeface="Arial MT Pro"/>
                <a:ea typeface="Arial MT Pro"/>
                <a:cs typeface="Arial MT Pro"/>
                <a:sym typeface="Arial MT Pro"/>
              </a:endParaRPr>
            </a:p>
            <a:p>
              <a:pPr algn="l">
                <a:lnSpc>
                  <a:spcPts val="3005"/>
                </a:lnSpc>
              </a:pPr>
              <a:r>
                <a:rPr lang="en-US" sz="2504" b="1">
                  <a:solidFill>
                    <a:srgbClr val="404040"/>
                  </a:solidFill>
                  <a:latin typeface="Century Expanded Bold"/>
                  <a:ea typeface="Century Expanded Bold"/>
                  <a:cs typeface="Century Expanded Bold"/>
                  <a:sym typeface="Century Expanded Bold"/>
                </a:rPr>
                <a:t>🧪 </a:t>
              </a:r>
              <a:r>
                <a:rPr lang="en-US" sz="2504" b="1">
                  <a:solidFill>
                    <a:srgbClr val="365F91"/>
                  </a:solidFill>
                  <a:latin typeface="Century Expanded Bold"/>
                  <a:ea typeface="Century Expanded Bold"/>
                  <a:cs typeface="Century Expanded Bold"/>
                  <a:sym typeface="Century Expanded Bold"/>
                </a:rPr>
                <a:t>Sünteetilised kangad – liigid ja kasutus</a:t>
              </a:r>
            </a:p>
            <a:p>
              <a:pPr marL="453341" lvl="1" indent="-226671" algn="l">
                <a:lnSpc>
                  <a:spcPts val="3005"/>
                </a:lnSpc>
              </a:pPr>
              <a:endParaRPr lang="en-US" sz="2504" b="1">
                <a:solidFill>
                  <a:srgbClr val="365F91"/>
                </a:solidFill>
                <a:latin typeface="Century Expanded Bold"/>
                <a:ea typeface="Century Expanded Bold"/>
                <a:cs typeface="Century Expanded Bold"/>
                <a:sym typeface="Century Expanded Bold"/>
              </a:endParaRP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Polüester</a:t>
              </a:r>
              <a:r>
                <a:rPr lang="en-US" sz="2504">
                  <a:solidFill>
                    <a:srgbClr val="404040"/>
                  </a:solidFill>
                  <a:latin typeface="Arial MT Pro"/>
                  <a:ea typeface="Arial MT Pro"/>
                  <a:cs typeface="Arial MT Pro"/>
                  <a:sym typeface="Arial MT Pro"/>
                </a:rPr>
                <a:t> – kiirmood, mantlid, spordiriided</a:t>
              </a: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Nailon (polyamide)</a:t>
              </a:r>
              <a:r>
                <a:rPr lang="en-US" sz="2504">
                  <a:solidFill>
                    <a:srgbClr val="404040"/>
                  </a:solidFill>
                  <a:latin typeface="Arial MT Pro"/>
                  <a:ea typeface="Arial MT Pro"/>
                  <a:cs typeface="Arial MT Pro"/>
                  <a:sym typeface="Arial MT Pro"/>
                </a:rPr>
                <a:t> – sukkpüksid, ujumisriided</a:t>
              </a: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Akrüül</a:t>
              </a:r>
              <a:r>
                <a:rPr lang="en-US" sz="2504">
                  <a:solidFill>
                    <a:srgbClr val="404040"/>
                  </a:solidFill>
                  <a:latin typeface="Arial MT Pro"/>
                  <a:ea typeface="Arial MT Pro"/>
                  <a:cs typeface="Arial MT Pro"/>
                  <a:sym typeface="Arial MT Pro"/>
                </a:rPr>
                <a:t> – kampsunid, mütsid (villane välimus, plastist sisu)</a:t>
              </a: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Elastaan / Lycra</a:t>
              </a:r>
              <a:r>
                <a:rPr lang="en-US" sz="2504">
                  <a:solidFill>
                    <a:srgbClr val="404040"/>
                  </a:solidFill>
                  <a:latin typeface="Arial MT Pro"/>
                  <a:ea typeface="Arial MT Pro"/>
                  <a:cs typeface="Arial MT Pro"/>
                  <a:sym typeface="Arial MT Pro"/>
                </a:rPr>
                <a:t> – venivad riided, sport</a:t>
              </a:r>
            </a:p>
            <a:p>
              <a:pPr marL="453341" lvl="1" indent="-226671" algn="l">
                <a:lnSpc>
                  <a:spcPts val="3005"/>
                </a:lnSpc>
                <a:buFont typeface="Arial"/>
                <a:buChar char="•"/>
              </a:pPr>
              <a:r>
                <a:rPr lang="en-US" sz="2504" b="1">
                  <a:solidFill>
                    <a:srgbClr val="404040"/>
                  </a:solidFill>
                  <a:latin typeface="Arial MT Pro Bold"/>
                  <a:ea typeface="Arial MT Pro Bold"/>
                  <a:cs typeface="Arial MT Pro Bold"/>
                  <a:sym typeface="Arial MT Pro Bold"/>
                </a:rPr>
                <a:t>Segakiud (nt polüpuuvill)</a:t>
              </a:r>
              <a:r>
                <a:rPr lang="en-US" sz="2504">
                  <a:solidFill>
                    <a:srgbClr val="404040"/>
                  </a:solidFill>
                  <a:latin typeface="Arial MT Pro"/>
                  <a:ea typeface="Arial MT Pro"/>
                  <a:cs typeface="Arial MT Pro"/>
                  <a:sym typeface="Arial MT Pro"/>
                </a:rPr>
                <a:t> – lihtne hooldada, kuid raskesti ümbertöödeldav</a:t>
              </a:r>
            </a:p>
            <a:p>
              <a:pPr algn="l">
                <a:lnSpc>
                  <a:spcPts val="3005"/>
                </a:lnSpc>
              </a:pPr>
              <a:endParaRPr lang="en-US" sz="2504">
                <a:solidFill>
                  <a:srgbClr val="404040"/>
                </a:solidFill>
                <a:latin typeface="Arial MT Pro"/>
                <a:ea typeface="Arial MT Pro"/>
                <a:cs typeface="Arial MT Pro"/>
                <a:sym typeface="Arial MT Pro"/>
              </a:endParaRPr>
            </a:p>
            <a:p>
              <a:pPr marL="453341" lvl="1" indent="-226671" algn="l">
                <a:lnSpc>
                  <a:spcPts val="3005"/>
                </a:lnSpc>
              </a:pPr>
              <a:endParaRPr lang="en-US" sz="2504">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grpSp>
        <p:nvGrpSpPr>
          <p:cNvPr id="16" name="Group 16"/>
          <p:cNvGrpSpPr/>
          <p:nvPr/>
        </p:nvGrpSpPr>
        <p:grpSpPr>
          <a:xfrm>
            <a:off x="0" y="0"/>
            <a:ext cx="18288000" cy="685800"/>
            <a:chOff x="0" y="0"/>
            <a:chExt cx="24384000" cy="914400"/>
          </a:xfrm>
        </p:grpSpPr>
        <p:sp>
          <p:nvSpPr>
            <p:cNvPr id="17" name="Freeform 17"/>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000000">
                <a:alpha val="0"/>
              </a:srgbClr>
            </a:solidFill>
          </p:spPr>
          <p:txBody>
            <a:bodyPr/>
            <a:lstStyle/>
            <a:p>
              <a:endParaRPr lang="et-EE"/>
            </a:p>
          </p:txBody>
        </p:sp>
        <p:sp>
          <p:nvSpPr>
            <p:cNvPr id="18" name="TextBox 18"/>
            <p:cNvSpPr txBox="1"/>
            <p:nvPr/>
          </p:nvSpPr>
          <p:spPr>
            <a:xfrm>
              <a:off x="0" y="-38100"/>
              <a:ext cx="24384000" cy="952500"/>
            </a:xfrm>
            <a:prstGeom prst="rect">
              <a:avLst/>
            </a:prstGeom>
          </p:spPr>
          <p:txBody>
            <a:bodyPr lIns="0" tIns="0" rIns="0" bIns="0" rtlCol="0" anchor="ctr"/>
            <a:lstStyle/>
            <a:p>
              <a:pPr algn="l">
                <a:lnSpc>
                  <a:spcPts val="1620"/>
                </a:lnSpc>
              </a:pPr>
              <a:r>
                <a:rPr lang="en-US" sz="1350" b="1">
                  <a:solidFill>
                    <a:srgbClr val="000000"/>
                  </a:solidFill>
                  <a:latin typeface="Arial MT Pro Bold"/>
                  <a:ea typeface="Arial MT Pro Bold"/>
                  <a:cs typeface="Arial MT Pro Bold"/>
                  <a:sym typeface="Arial MT Pro Bold"/>
                </a:rPr>
                <a:t>Keskkonnamõju – lühidalt</a:t>
              </a:r>
            </a:p>
            <a:p>
              <a:pPr algn="l">
                <a:lnSpc>
                  <a:spcPts val="1620"/>
                </a:lnSpc>
              </a:pPr>
              <a:endParaRPr lang="en-US" sz="1350" b="1">
                <a:solidFill>
                  <a:srgbClr val="000000"/>
                </a:solidFill>
                <a:latin typeface="Arial MT Pro Bold"/>
                <a:ea typeface="Arial MT Pro Bold"/>
                <a:cs typeface="Arial MT Pro Bold"/>
                <a:sym typeface="Arial MT Pro Bold"/>
              </a:endParaRPr>
            </a:p>
          </p:txBody>
        </p:sp>
      </p:grpSp>
      <p:sp>
        <p:nvSpPr>
          <p:cNvPr id="19" name="TextBox 19"/>
          <p:cNvSpPr txBox="1"/>
          <p:nvPr/>
        </p:nvSpPr>
        <p:spPr>
          <a:xfrm>
            <a:off x="4209782" y="9303210"/>
            <a:ext cx="10285612" cy="419100"/>
          </a:xfrm>
          <a:prstGeom prst="rect">
            <a:avLst/>
          </a:prstGeom>
        </p:spPr>
        <p:txBody>
          <a:bodyPr lIns="0" tIns="0" rIns="0" bIns="0" rtlCol="0" anchor="t">
            <a:spAutoFit/>
          </a:bodyPr>
          <a:lstStyle/>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PRAKTIKA: Kas sa tead, millest on tehtud sinu seljas olev rõivaese?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Araali meri</a:t>
              </a:r>
            </a:p>
          </p:txBody>
        </p:sp>
      </p:grpSp>
      <p:grpSp>
        <p:nvGrpSpPr>
          <p:cNvPr id="12" name="Group 12"/>
          <p:cNvGrpSpPr/>
          <p:nvPr/>
        </p:nvGrpSpPr>
        <p:grpSpPr>
          <a:xfrm>
            <a:off x="2660540" y="2361787"/>
            <a:ext cx="7912612" cy="7321550"/>
            <a:chOff x="0" y="0"/>
            <a:chExt cx="10550149" cy="9762067"/>
          </a:xfrm>
        </p:grpSpPr>
        <p:sp>
          <p:nvSpPr>
            <p:cNvPr id="13" name="Freeform 13"/>
            <p:cNvSpPr/>
            <p:nvPr/>
          </p:nvSpPr>
          <p:spPr>
            <a:xfrm>
              <a:off x="0" y="0"/>
              <a:ext cx="10550149" cy="9762066"/>
            </a:xfrm>
            <a:custGeom>
              <a:avLst/>
              <a:gdLst/>
              <a:ahLst/>
              <a:cxnLst/>
              <a:rect l="l" t="t" r="r" b="b"/>
              <a:pathLst>
                <a:path w="10550149" h="9762066">
                  <a:moveTo>
                    <a:pt x="0" y="0"/>
                  </a:moveTo>
                  <a:lnTo>
                    <a:pt x="10550149" y="0"/>
                  </a:lnTo>
                  <a:lnTo>
                    <a:pt x="10550149" y="9762066"/>
                  </a:lnTo>
                  <a:lnTo>
                    <a:pt x="0" y="9762066"/>
                  </a:lnTo>
                  <a:close/>
                </a:path>
              </a:pathLst>
            </a:custGeom>
            <a:solidFill>
              <a:srgbClr val="000000">
                <a:alpha val="0"/>
              </a:srgbClr>
            </a:solidFill>
          </p:spPr>
          <p:txBody>
            <a:bodyPr/>
            <a:lstStyle/>
            <a:p>
              <a:endParaRPr lang="et-EE"/>
            </a:p>
          </p:txBody>
        </p:sp>
        <p:sp>
          <p:nvSpPr>
            <p:cNvPr id="14" name="TextBox 14"/>
            <p:cNvSpPr txBox="1"/>
            <p:nvPr/>
          </p:nvSpPr>
          <p:spPr>
            <a:xfrm>
              <a:off x="0" y="-57150"/>
              <a:ext cx="10550149" cy="9819217"/>
            </a:xfrm>
            <a:prstGeom prst="rect">
              <a:avLst/>
            </a:prstGeom>
          </p:spPr>
          <p:txBody>
            <a:bodyPr lIns="0" tIns="0" rIns="0" bIns="0" rtlCol="0" anchor="t"/>
            <a:lstStyle/>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Araali meri on praeguseks muutunud peaaegu </a:t>
              </a:r>
              <a:r>
                <a:rPr lang="en-US" sz="2500" b="1">
                  <a:solidFill>
                    <a:srgbClr val="404040"/>
                  </a:solidFill>
                  <a:latin typeface="Arial MT Pro Bold"/>
                  <a:ea typeface="Arial MT Pro Bold"/>
                  <a:cs typeface="Arial MT Pro Bold"/>
                  <a:sym typeface="Arial MT Pro Bold"/>
                </a:rPr>
                <a:t>täielikult kuivanud järveks</a:t>
              </a:r>
              <a:r>
                <a:rPr lang="en-US" sz="2500">
                  <a:solidFill>
                    <a:srgbClr val="404040"/>
                  </a:solidFill>
                  <a:latin typeface="Arial MT Pro"/>
                  <a:ea typeface="Arial MT Pro"/>
                  <a:cs typeface="Arial MT Pro"/>
                  <a:sym typeface="Arial MT Pro"/>
                </a:rPr>
                <a:t>, mille endisele põhjale on tekkinud uus soolakõrb nimega </a:t>
              </a:r>
              <a:r>
                <a:rPr lang="en-US" sz="2500" b="1">
                  <a:solidFill>
                    <a:srgbClr val="404040"/>
                  </a:solidFill>
                  <a:latin typeface="Arial MT Pro Bold"/>
                  <a:ea typeface="Arial MT Pro Bold"/>
                  <a:cs typeface="Arial MT Pro Bold"/>
                  <a:sym typeface="Arial MT Pro Bold"/>
                </a:rPr>
                <a:t>Aralkum</a:t>
              </a:r>
              <a:r>
                <a:rPr lang="en-US" sz="2500">
                  <a:solidFill>
                    <a:srgbClr val="404040"/>
                  </a:solidFill>
                  <a:latin typeface="Arial MT Pro"/>
                  <a:ea typeface="Arial MT Pro"/>
                  <a:cs typeface="Arial MT Pro"/>
                  <a:sym typeface="Arial MT Pro"/>
                </a:rPr>
                <a:t>.</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Araali mere kuivamine </a:t>
              </a:r>
              <a:r>
                <a:rPr lang="en-US" sz="2500">
                  <a:solidFill>
                    <a:srgbClr val="404040"/>
                  </a:solidFill>
                  <a:latin typeface="Arial MT Pro"/>
                  <a:ea typeface="Arial MT Pro"/>
                  <a:cs typeface="Arial MT Pro"/>
                  <a:sym typeface="Arial MT Pro"/>
                </a:rPr>
                <a:t>on otseselt </a:t>
              </a:r>
              <a:r>
                <a:rPr lang="en-US" sz="2500" b="1">
                  <a:solidFill>
                    <a:srgbClr val="404040"/>
                  </a:solidFill>
                  <a:latin typeface="Arial MT Pro Bold"/>
                  <a:ea typeface="Arial MT Pro Bold"/>
                  <a:cs typeface="Arial MT Pro Bold"/>
                  <a:sym typeface="Arial MT Pro Bold"/>
                </a:rPr>
                <a:t>seotud intensiivse puuvillakasvatuse ja põllumajandusliku niisutamisega</a:t>
              </a:r>
              <a:r>
                <a:rPr lang="en-US" sz="2500">
                  <a:solidFill>
                    <a:srgbClr val="404040"/>
                  </a:solidFill>
                  <a:latin typeface="Arial MT Pro"/>
                  <a:ea typeface="Arial MT Pro"/>
                  <a:cs typeface="Arial MT Pro"/>
                  <a:sym typeface="Arial MT Pro"/>
                </a:rPr>
                <a:t>, eriti Usbekistanis ja Kasahstanis. </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Suur osa Amudarja ja Sõrdarja jõgede veest suunati niisutuskanalitesse, mistõttu need jõed enam ei suuda Araali merd toita. </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Tulemuseks on olnud 90% veemahu kaotus ja järve pindala tohutu kahanemine.</a:t>
              </a:r>
            </a:p>
            <a:p>
              <a:pPr algn="l">
                <a:lnSpc>
                  <a:spcPts val="3000"/>
                </a:lnSpc>
              </a:pPr>
              <a:endParaRPr lang="en-US" sz="2500" b="1">
                <a:solidFill>
                  <a:srgbClr val="404040"/>
                </a:solidFill>
                <a:latin typeface="Arial MT Pro Bold"/>
                <a:ea typeface="Arial MT Pro Bold"/>
                <a:cs typeface="Arial MT Pro Bold"/>
                <a:sym typeface="Arial MT Pro Bold"/>
              </a:endParaRP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Nõukogude Liidu ajal (1950ndatest alates) nimetati Usbekistani puuvilla </a:t>
              </a:r>
              <a:r>
                <a:rPr lang="en-US" sz="2500" b="1">
                  <a:solidFill>
                    <a:srgbClr val="404040"/>
                  </a:solidFill>
                  <a:latin typeface="Arial MT Pro Bold"/>
                  <a:ea typeface="Arial MT Pro Bold"/>
                  <a:cs typeface="Arial MT Pro Bold"/>
                  <a:sym typeface="Arial MT Pro Bold"/>
                </a:rPr>
                <a:t>„valgeks kullaks</a:t>
              </a:r>
              <a:r>
                <a:rPr lang="en-US" sz="2500">
                  <a:solidFill>
                    <a:srgbClr val="404040"/>
                  </a:solidFill>
                  <a:latin typeface="Arial MT Pro"/>
                  <a:ea typeface="Arial MT Pro"/>
                  <a:cs typeface="Arial MT Pro"/>
                  <a:sym typeface="Arial MT Pro"/>
                </a:rPr>
                <a:t>”.</a:t>
              </a:r>
            </a:p>
            <a:p>
              <a:pPr marL="452438" lvl="1" indent="-226219" algn="l">
                <a:lnSpc>
                  <a:spcPts val="3000"/>
                </a:lnSpc>
              </a:pPr>
              <a:endParaRPr lang="en-US" sz="2500">
                <a:solidFill>
                  <a:srgbClr val="404040"/>
                </a:solidFill>
                <a:latin typeface="Arial MT Pro"/>
                <a:ea typeface="Arial MT Pro"/>
                <a:cs typeface="Arial MT Pro"/>
                <a:sym typeface="Arial MT Pro"/>
              </a:endParaRPr>
            </a:p>
          </p:txBody>
        </p:sp>
      </p:grpSp>
      <p:pic>
        <p:nvPicPr>
          <p:cNvPr id="15" name="Picture 15" descr="undefin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rcRect/>
          <a:stretch>
            <a:fillRect/>
          </a:stretch>
        </p:blipFill>
        <p:spPr>
          <a:xfrm>
            <a:off x="10974084" y="838194"/>
            <a:ext cx="5828014" cy="8523474"/>
          </a:xfrm>
          <a:prstGeom prst="rect">
            <a:avLst/>
          </a:prstGeom>
        </p:spPr>
      </p:pic>
      <p:sp>
        <p:nvSpPr>
          <p:cNvPr id="16" name="Freeform 16"/>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11"/>
            <a:stretch>
              <a:fillRect/>
            </a:stretch>
          </a:blipFill>
        </p:spPr>
        <p:txBody>
          <a:bodyPr/>
          <a:lstStyle/>
          <a:p>
            <a:endParaRPr lang="et-EE"/>
          </a:p>
        </p:txBody>
      </p:sp>
    </p:spTree>
  </p:cSld>
  <p:clrMapOvr>
    <a:masterClrMapping/>
  </p:clrMapOvr>
  <p:timing>
    <p:tnLst>
      <p:par>
        <p:cTn id="1" dur="indefinite" restart="never" nodeType="tmRoot">
          <p:childTnLst>
            <p:video>
              <p:cMediaNode vol="100000">
                <p:cTn id="2" fill="hold" display="0">
                  <p:stCondLst>
                    <p:cond delay="indefinite"/>
                  </p:stCondLst>
                </p:cTn>
                <p:tgtEl>
                  <p:spTgt spid="1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Araali meri</a:t>
              </a:r>
            </a:p>
          </p:txBody>
        </p:sp>
      </p:grpSp>
      <p:grpSp>
        <p:nvGrpSpPr>
          <p:cNvPr id="12" name="Group 12"/>
          <p:cNvGrpSpPr/>
          <p:nvPr/>
        </p:nvGrpSpPr>
        <p:grpSpPr>
          <a:xfrm>
            <a:off x="3442947" y="2274566"/>
            <a:ext cx="7130204" cy="6940550"/>
            <a:chOff x="0" y="0"/>
            <a:chExt cx="8627728" cy="8398242"/>
          </a:xfrm>
        </p:grpSpPr>
        <p:sp>
          <p:nvSpPr>
            <p:cNvPr id="13" name="Freeform 13"/>
            <p:cNvSpPr/>
            <p:nvPr/>
          </p:nvSpPr>
          <p:spPr>
            <a:xfrm>
              <a:off x="0" y="0"/>
              <a:ext cx="8627728" cy="8398242"/>
            </a:xfrm>
            <a:custGeom>
              <a:avLst/>
              <a:gdLst/>
              <a:ahLst/>
              <a:cxnLst/>
              <a:rect l="l" t="t" r="r" b="b"/>
              <a:pathLst>
                <a:path w="8627728" h="8398242">
                  <a:moveTo>
                    <a:pt x="0" y="0"/>
                  </a:moveTo>
                  <a:lnTo>
                    <a:pt x="8627728" y="0"/>
                  </a:lnTo>
                  <a:lnTo>
                    <a:pt x="8627728" y="8398242"/>
                  </a:lnTo>
                  <a:lnTo>
                    <a:pt x="0" y="8398242"/>
                  </a:lnTo>
                  <a:close/>
                </a:path>
              </a:pathLst>
            </a:custGeom>
            <a:solidFill>
              <a:srgbClr val="000000">
                <a:alpha val="0"/>
              </a:srgbClr>
            </a:solidFill>
          </p:spPr>
          <p:txBody>
            <a:bodyPr/>
            <a:lstStyle/>
            <a:p>
              <a:endParaRPr lang="et-EE"/>
            </a:p>
          </p:txBody>
        </p:sp>
        <p:sp>
          <p:nvSpPr>
            <p:cNvPr id="14" name="TextBox 14"/>
            <p:cNvSpPr txBox="1"/>
            <p:nvPr/>
          </p:nvSpPr>
          <p:spPr>
            <a:xfrm>
              <a:off x="0" y="-57150"/>
              <a:ext cx="8627728" cy="8455392"/>
            </a:xfrm>
            <a:prstGeom prst="rect">
              <a:avLst/>
            </a:prstGeom>
          </p:spPr>
          <p:txBody>
            <a:bodyPr lIns="0" tIns="0" rIns="0" bIns="0" rtlCol="0" anchor="t"/>
            <a:lstStyle/>
            <a:p>
              <a:pPr algn="l">
                <a:lnSpc>
                  <a:spcPts val="3000"/>
                </a:lnSpc>
              </a:pPr>
              <a:endParaRPr/>
            </a:p>
            <a:p>
              <a:pPr algn="l">
                <a:lnSpc>
                  <a:spcPts val="3000"/>
                </a:lnSpc>
              </a:pPr>
              <a:endParaRPr/>
            </a:p>
            <a:p>
              <a:pPr marL="452438" lvl="1" indent="-226219" algn="l">
                <a:lnSpc>
                  <a:spcPts val="3000"/>
                </a:lnSpc>
                <a:buFont typeface="Arial"/>
                <a:buChar char="•"/>
              </a:pPr>
              <a:r>
                <a:rPr lang="en-US" sz="2500" b="1">
                  <a:solidFill>
                    <a:srgbClr val="000000"/>
                  </a:solidFill>
                  <a:latin typeface="Arial MT Pro Bold"/>
                  <a:ea typeface="Arial MT Pro Bold"/>
                  <a:cs typeface="Arial MT Pro Bold"/>
                  <a:sym typeface="Arial MT Pro Bold"/>
                </a:rPr>
                <a:t>Kunagi maailmas suuruselt neljas järv on nüüdseks lagunenud mitmeks väiksemaks veekoguks või täiesti kuivanud alaks</a:t>
              </a:r>
              <a:r>
                <a:rPr lang="en-US" sz="2500">
                  <a:solidFill>
                    <a:srgbClr val="000000"/>
                  </a:solidFill>
                  <a:latin typeface="Arial MT Pro"/>
                  <a:ea typeface="Arial MT Pro"/>
                  <a:cs typeface="Arial MT Pro"/>
                  <a:sym typeface="Arial MT Pro"/>
                </a:rPr>
                <a:t>. </a:t>
              </a:r>
            </a:p>
            <a:p>
              <a:pPr algn="l">
                <a:lnSpc>
                  <a:spcPts val="3000"/>
                </a:lnSpc>
              </a:pPr>
              <a:endParaRPr lang="en-US" sz="2500">
                <a:solidFill>
                  <a:srgbClr val="00000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000000"/>
                  </a:solidFill>
                  <a:latin typeface="Arial MT Pro"/>
                  <a:ea typeface="Arial MT Pro"/>
                  <a:cs typeface="Arial MT Pro"/>
                  <a:sym typeface="Arial MT Pro"/>
                </a:rPr>
                <a:t>Araali mere pindala oli </a:t>
              </a:r>
              <a:r>
                <a:rPr lang="en-US" sz="2500" b="1">
                  <a:solidFill>
                    <a:srgbClr val="000000"/>
                  </a:solidFill>
                  <a:latin typeface="Arial MT Pro Bold"/>
                  <a:ea typeface="Arial MT Pro Bold"/>
                  <a:cs typeface="Arial MT Pro Bold"/>
                  <a:sym typeface="Arial MT Pro Bold"/>
                </a:rPr>
                <a:t>umbes 68 000 km</a:t>
              </a:r>
              <a:r>
                <a:rPr lang="en-US" sz="2500">
                  <a:solidFill>
                    <a:srgbClr val="000000"/>
                  </a:solidFill>
                  <a:latin typeface="Arial MT Pro"/>
                  <a:ea typeface="Arial MT Pro"/>
                  <a:cs typeface="Arial MT Pro"/>
                  <a:sym typeface="Arial MT Pro"/>
                </a:rPr>
                <a:t>². See on suurem kui Eesti pindala – Eesti on ~45 000 km²)</a:t>
              </a:r>
            </a:p>
            <a:p>
              <a:pPr algn="l">
                <a:lnSpc>
                  <a:spcPts val="3000"/>
                </a:lnSpc>
              </a:pPr>
              <a:endParaRPr lang="en-US" sz="2500">
                <a:solidFill>
                  <a:srgbClr val="000000"/>
                </a:solidFill>
                <a:latin typeface="Arial MT Pro"/>
                <a:ea typeface="Arial MT Pro"/>
                <a:cs typeface="Arial MT Pro"/>
                <a:sym typeface="Arial MT Pro"/>
              </a:endParaRPr>
            </a:p>
            <a:p>
              <a:pPr marL="539751" lvl="1" indent="-269876" algn="l">
                <a:lnSpc>
                  <a:spcPts val="3000"/>
                </a:lnSpc>
                <a:buFont typeface="Arial"/>
                <a:buChar char="•"/>
              </a:pPr>
              <a:r>
                <a:rPr lang="en-US" sz="2500">
                  <a:solidFill>
                    <a:srgbClr val="000000"/>
                  </a:solidFill>
                  <a:latin typeface="Arial MT Pro"/>
                  <a:ea typeface="Arial MT Pro"/>
                  <a:cs typeface="Arial MT Pro"/>
                  <a:sym typeface="Arial MT Pro"/>
                </a:rPr>
                <a:t>Piirkonnas on m</a:t>
              </a:r>
              <a:r>
                <a:rPr lang="en-US" sz="2500" b="1">
                  <a:solidFill>
                    <a:srgbClr val="000000"/>
                  </a:solidFill>
                  <a:latin typeface="Arial MT Pro Bold"/>
                  <a:ea typeface="Arial MT Pro Bold"/>
                  <a:cs typeface="Arial MT Pro Bold"/>
                  <a:sym typeface="Arial MT Pro Bold"/>
                </a:rPr>
                <a:t>uutunud kohalik kliima ja vähenenud elurikkus,</a:t>
              </a:r>
              <a:r>
                <a:rPr lang="en-US" sz="2500">
                  <a:solidFill>
                    <a:srgbClr val="000000"/>
                  </a:solidFill>
                  <a:latin typeface="Arial MT Pro"/>
                  <a:ea typeface="Arial MT Pro"/>
                  <a:cs typeface="Arial MT Pro"/>
                  <a:sym typeface="Arial MT Pro"/>
                </a:rPr>
                <a:t> sest vesi kadus ja kalandus kadus koos sellega.</a:t>
              </a:r>
            </a:p>
            <a:p>
              <a:pPr algn="l">
                <a:lnSpc>
                  <a:spcPts val="3000"/>
                </a:lnSpc>
              </a:pPr>
              <a:endParaRPr lang="en-US" sz="2500">
                <a:solidFill>
                  <a:srgbClr val="000000"/>
                </a:solidFill>
                <a:latin typeface="Arial MT Pro"/>
                <a:ea typeface="Arial MT Pro"/>
                <a:cs typeface="Arial MT Pro"/>
                <a:sym typeface="Arial MT Pro"/>
              </a:endParaRPr>
            </a:p>
            <a:p>
              <a:pPr marL="539751" lvl="1" indent="-269876" algn="l">
                <a:lnSpc>
                  <a:spcPts val="3000"/>
                </a:lnSpc>
                <a:buFont typeface="Arial"/>
                <a:buChar char="•"/>
              </a:pPr>
              <a:r>
                <a:rPr lang="en-US" sz="2500">
                  <a:solidFill>
                    <a:srgbClr val="000000"/>
                  </a:solidFill>
                  <a:latin typeface="Arial MT Pro"/>
                  <a:ea typeface="Arial MT Pro"/>
                  <a:cs typeface="Arial MT Pro"/>
                  <a:sym typeface="Arial MT Pro"/>
                </a:rPr>
                <a:t>Araali mere hävimine on üks suuremaid </a:t>
              </a:r>
              <a:r>
                <a:rPr lang="en-US" sz="2500" b="1">
                  <a:solidFill>
                    <a:srgbClr val="000000"/>
                  </a:solidFill>
                  <a:latin typeface="Arial MT Pro Bold"/>
                  <a:ea typeface="Arial MT Pro Bold"/>
                  <a:cs typeface="Arial MT Pro Bold"/>
                  <a:sym typeface="Arial MT Pro Bold"/>
                </a:rPr>
                <a:t>ökokatastroofe tänapäeva </a:t>
              </a:r>
              <a:r>
                <a:rPr lang="en-US" sz="2500">
                  <a:solidFill>
                    <a:srgbClr val="000000"/>
                  </a:solidFill>
                  <a:latin typeface="Arial MT Pro"/>
                  <a:ea typeface="Arial MT Pro"/>
                  <a:cs typeface="Arial MT Pro"/>
                  <a:sym typeface="Arial MT Pro"/>
                </a:rPr>
                <a:t>maailma ajaloos. </a:t>
              </a:r>
            </a:p>
            <a:p>
              <a:pPr algn="l">
                <a:lnSpc>
                  <a:spcPts val="3000"/>
                </a:lnSpc>
              </a:pPr>
              <a:endParaRPr lang="en-US" sz="2500">
                <a:solidFill>
                  <a:srgbClr val="000000"/>
                </a:solidFill>
                <a:latin typeface="Arial MT Pro"/>
                <a:ea typeface="Arial MT Pro"/>
                <a:cs typeface="Arial MT Pro"/>
                <a:sym typeface="Arial MT Pro"/>
              </a:endParaRPr>
            </a:p>
            <a:p>
              <a:pPr marL="452438" lvl="1" indent="-226219" algn="l">
                <a:lnSpc>
                  <a:spcPts val="3000"/>
                </a:lnSpc>
              </a:pPr>
              <a:endParaRPr lang="en-US" sz="2500">
                <a:solidFill>
                  <a:srgbClr val="000000"/>
                </a:solidFill>
                <a:latin typeface="Arial MT Pro"/>
                <a:ea typeface="Arial MT Pro"/>
                <a:cs typeface="Arial MT Pro"/>
                <a:sym typeface="Arial MT Pro"/>
              </a:endParaRPr>
            </a:p>
          </p:txBody>
        </p:sp>
      </p:grpSp>
      <p:sp>
        <p:nvSpPr>
          <p:cNvPr id="15" name="Freeform 15" descr="Araali merd püütakse päästa - Ajakiri Keskkonnatehnika"/>
          <p:cNvSpPr/>
          <p:nvPr/>
        </p:nvSpPr>
        <p:spPr>
          <a:xfrm>
            <a:off x="11442976" y="2786064"/>
            <a:ext cx="5473424" cy="4643438"/>
          </a:xfrm>
          <a:custGeom>
            <a:avLst/>
            <a:gdLst/>
            <a:ahLst/>
            <a:cxnLst/>
            <a:rect l="l" t="t" r="r" b="b"/>
            <a:pathLst>
              <a:path w="5473424" h="4643438">
                <a:moveTo>
                  <a:pt x="0" y="0"/>
                </a:moveTo>
                <a:lnTo>
                  <a:pt x="5473424" y="0"/>
                </a:lnTo>
                <a:lnTo>
                  <a:pt x="5473424" y="4643438"/>
                </a:lnTo>
                <a:lnTo>
                  <a:pt x="0" y="4643438"/>
                </a:lnTo>
                <a:lnTo>
                  <a:pt x="0" y="0"/>
                </a:lnTo>
                <a:close/>
              </a:path>
            </a:pathLst>
          </a:custGeom>
          <a:blipFill>
            <a:blip r:embed="rId8"/>
            <a:stretch>
              <a:fillRect/>
            </a:stretch>
          </a:blipFill>
        </p:spPr>
        <p:txBody>
          <a:bodyPr/>
          <a:lstStyle/>
          <a:p>
            <a:endParaRPr lang="et-EE"/>
          </a:p>
        </p:txBody>
      </p:sp>
      <p:sp>
        <p:nvSpPr>
          <p:cNvPr id="16" name="Freeform 16"/>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Araali meri</a:t>
              </a: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1502228" y="2367645"/>
            <a:ext cx="9650187" cy="6351813"/>
            <a:chOff x="0" y="0"/>
            <a:chExt cx="12866916" cy="8469084"/>
          </a:xfrm>
        </p:grpSpPr>
        <p:sp>
          <p:nvSpPr>
            <p:cNvPr id="13" name="Freeform 13"/>
            <p:cNvSpPr/>
            <p:nvPr/>
          </p:nvSpPr>
          <p:spPr>
            <a:xfrm>
              <a:off x="0" y="0"/>
              <a:ext cx="12866916" cy="8469084"/>
            </a:xfrm>
            <a:custGeom>
              <a:avLst/>
              <a:gdLst/>
              <a:ahLst/>
              <a:cxnLst/>
              <a:rect l="l" t="t" r="r" b="b"/>
              <a:pathLst>
                <a:path w="12866916" h="8469084">
                  <a:moveTo>
                    <a:pt x="0" y="0"/>
                  </a:moveTo>
                  <a:lnTo>
                    <a:pt x="12866916" y="0"/>
                  </a:lnTo>
                  <a:lnTo>
                    <a:pt x="12866916" y="8469084"/>
                  </a:lnTo>
                  <a:lnTo>
                    <a:pt x="0" y="8469084"/>
                  </a:lnTo>
                  <a:close/>
                </a:path>
              </a:pathLst>
            </a:custGeom>
            <a:solidFill>
              <a:srgbClr val="000000">
                <a:alpha val="0"/>
              </a:srgbClr>
            </a:solidFill>
          </p:spPr>
          <p:txBody>
            <a:bodyPr/>
            <a:lstStyle/>
            <a:p>
              <a:endParaRPr lang="et-EE"/>
            </a:p>
          </p:txBody>
        </p:sp>
        <p:sp>
          <p:nvSpPr>
            <p:cNvPr id="14" name="TextBox 14"/>
            <p:cNvSpPr txBox="1"/>
            <p:nvPr/>
          </p:nvSpPr>
          <p:spPr>
            <a:xfrm>
              <a:off x="0" y="-57150"/>
              <a:ext cx="12866916" cy="8526234"/>
            </a:xfrm>
            <a:prstGeom prst="rect">
              <a:avLst/>
            </a:prstGeom>
          </p:spPr>
          <p:txBody>
            <a:bodyPr lIns="0" tIns="0" rIns="0" bIns="0" rtlCol="0" anchor="t"/>
            <a:lstStyle/>
            <a:p>
              <a:pPr marL="452438" lvl="1" indent="-226219" algn="l">
                <a:lnSpc>
                  <a:spcPts val="3000"/>
                </a:lnSpc>
                <a:buFont typeface="Arial"/>
                <a:buChar char="•"/>
              </a:pPr>
              <a:r>
                <a:rPr lang="en-US" sz="2500">
                  <a:solidFill>
                    <a:srgbClr val="000000"/>
                  </a:solidFill>
                  <a:latin typeface="Arial MT Pro"/>
                  <a:ea typeface="Arial MT Pro"/>
                  <a:cs typeface="Arial MT Pro"/>
                  <a:sym typeface="Arial MT Pro"/>
                </a:rPr>
                <a:t>Endisest Araali merest on jäänud järele liivased ja soolased alad (Aralkum), millel esineb </a:t>
              </a:r>
              <a:r>
                <a:rPr lang="en-US" sz="2500" b="1">
                  <a:solidFill>
                    <a:srgbClr val="000000"/>
                  </a:solidFill>
                  <a:latin typeface="Arial MT Pro Bold"/>
                  <a:ea typeface="Arial MT Pro Bold"/>
                  <a:cs typeface="Arial MT Pro Bold"/>
                  <a:sym typeface="Arial MT Pro Bold"/>
                </a:rPr>
                <a:t>kõrge tolmu- ja soolasisaldus, mis kahjustab tervist ja keskkonda</a:t>
              </a:r>
              <a:r>
                <a:rPr lang="en-US" sz="2500">
                  <a:solidFill>
                    <a:srgbClr val="000000"/>
                  </a:solidFill>
                  <a:latin typeface="Arial MT Pro"/>
                  <a:ea typeface="Arial MT Pro"/>
                  <a:cs typeface="Arial MT Pro"/>
                  <a:sym typeface="Arial MT Pro"/>
                </a:rPr>
                <a:t>.</a:t>
              </a:r>
            </a:p>
            <a:p>
              <a:pPr algn="l">
                <a:lnSpc>
                  <a:spcPts val="3000"/>
                </a:lnSpc>
              </a:pPr>
              <a:endParaRPr lang="en-US" sz="2500">
                <a:solidFill>
                  <a:srgbClr val="00000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000000"/>
                  </a:solidFill>
                  <a:latin typeface="Arial MT Pro"/>
                  <a:ea typeface="Arial MT Pro"/>
                  <a:cs typeface="Arial MT Pro"/>
                  <a:sym typeface="Arial MT Pro"/>
                </a:rPr>
                <a:t>Selle laastav mõju nii kohalikule keskkonnale kui majandusele puudutab otseselt enam </a:t>
              </a:r>
              <a:r>
                <a:rPr lang="en-US" sz="2500" b="1">
                  <a:solidFill>
                    <a:srgbClr val="000000"/>
                  </a:solidFill>
                  <a:latin typeface="Arial MT Pro Bold"/>
                  <a:ea typeface="Arial MT Pro Bold"/>
                  <a:cs typeface="Arial MT Pro Bold"/>
                  <a:sym typeface="Arial MT Pro Bold"/>
                </a:rPr>
                <a:t>kui 33 miljonit Araali mere vesikonnas elavat inimest</a:t>
              </a:r>
              <a:r>
                <a:rPr lang="en-US" sz="2500">
                  <a:solidFill>
                    <a:srgbClr val="000000"/>
                  </a:solidFill>
                  <a:latin typeface="Arial MT Pro"/>
                  <a:ea typeface="Arial MT Pro"/>
                  <a:cs typeface="Arial MT Pro"/>
                  <a:sym typeface="Arial MT Pro"/>
                </a:rPr>
                <a:t>. Olukord on äärmiselt tõsine, kuid mere päästmist silmas pidades veel mitte päris lootusetu. </a:t>
              </a:r>
            </a:p>
            <a:p>
              <a:pPr algn="l">
                <a:lnSpc>
                  <a:spcPts val="3000"/>
                </a:lnSpc>
              </a:pPr>
              <a:endParaRPr lang="en-US" sz="2500">
                <a:solidFill>
                  <a:srgbClr val="000000"/>
                </a:solidFill>
                <a:latin typeface="Arial MT Pro"/>
                <a:ea typeface="Arial MT Pro"/>
                <a:cs typeface="Arial MT Pro"/>
                <a:sym typeface="Arial MT Pro"/>
              </a:endParaRPr>
            </a:p>
            <a:p>
              <a:pPr marL="452438" lvl="1" indent="-226219" algn="l">
                <a:lnSpc>
                  <a:spcPts val="3000"/>
                </a:lnSpc>
                <a:buFont typeface="Arial"/>
                <a:buChar char="•"/>
              </a:pPr>
              <a:r>
                <a:rPr lang="en-US" sz="2500" b="1">
                  <a:solidFill>
                    <a:srgbClr val="000000"/>
                  </a:solidFill>
                  <a:latin typeface="Arial MT Pro Bold"/>
                  <a:ea typeface="Arial MT Pro Bold"/>
                  <a:cs typeface="Arial MT Pro Bold"/>
                  <a:sym typeface="Arial MT Pro Bold"/>
                </a:rPr>
                <a:t>Euroopa Liit on alustanud 60 miljoni euro suurust projekti</a:t>
              </a:r>
              <a:r>
                <a:rPr lang="en-US" sz="2500">
                  <a:solidFill>
                    <a:srgbClr val="000000"/>
                  </a:solidFill>
                  <a:latin typeface="Arial MT Pro"/>
                  <a:ea typeface="Arial MT Pro"/>
                  <a:cs typeface="Arial MT Pro"/>
                  <a:sym typeface="Arial MT Pro"/>
                </a:rPr>
                <a:t>, et parandada piirkonna ökoloogilist vastupanuvõimet ja taastada loodusvarasid.</a:t>
              </a:r>
              <a:r>
                <a:rPr lang="en-US" sz="2500" b="1">
                  <a:solidFill>
                    <a:srgbClr val="000000"/>
                  </a:solidFill>
                  <a:latin typeface="Arial MT Pro Bold"/>
                  <a:ea typeface="Arial MT Pro Bold"/>
                  <a:cs typeface="Arial MT Pro Bold"/>
                  <a:sym typeface="Arial MT Pro Bold"/>
                </a:rPr>
                <a:t> Araali mere päästmiseks on </a:t>
              </a:r>
              <a:r>
                <a:rPr lang="en-US" sz="2500" b="1" u="sng">
                  <a:solidFill>
                    <a:srgbClr val="000000"/>
                  </a:solidFill>
                  <a:latin typeface="Arial MT Pro Bold"/>
                  <a:ea typeface="Arial MT Pro Bold"/>
                  <a:cs typeface="Arial MT Pro Bold"/>
                  <a:sym typeface="Arial MT Pro Bold"/>
                  <a:hlinkClick r:id="rId8" tooltip="https://www.eib.org/en/"/>
                </a:rPr>
                <a:t>Euroopa Investeerimispank</a:t>
              </a:r>
              <a:r>
                <a:rPr lang="en-US" sz="2500" b="1">
                  <a:solidFill>
                    <a:srgbClr val="000000"/>
                  </a:solidFill>
                  <a:latin typeface="Arial MT Pro Bold"/>
                  <a:ea typeface="Arial MT Pro Bold"/>
                  <a:cs typeface="Arial MT Pro Bold"/>
                  <a:sym typeface="Arial MT Pro Bold"/>
                </a:rPr>
                <a:t> </a:t>
              </a:r>
              <a:r>
                <a:rPr lang="en-US" sz="2500">
                  <a:solidFill>
                    <a:srgbClr val="000000"/>
                  </a:solidFill>
                  <a:latin typeface="Arial MT Pro"/>
                  <a:ea typeface="Arial MT Pro"/>
                  <a:cs typeface="Arial MT Pro"/>
                  <a:sym typeface="Arial MT Pro"/>
                </a:rPr>
                <a:t>(EIB) koos teiste ELi institutsioonide, rahvusvaheliste finantsasutuste ja Usbekistani valitsusega välja töötanud ulatuslikud meetmed.</a:t>
              </a:r>
            </a:p>
            <a:p>
              <a:pPr marL="452438" lvl="1" indent="-226219" algn="l">
                <a:lnSpc>
                  <a:spcPts val="3000"/>
                </a:lnSpc>
              </a:pPr>
              <a:endParaRPr lang="en-US" sz="2500">
                <a:solidFill>
                  <a:srgbClr val="000000"/>
                </a:solidFill>
                <a:latin typeface="Arial MT Pro"/>
                <a:ea typeface="Arial MT Pro"/>
                <a:cs typeface="Arial MT Pro"/>
                <a:sym typeface="Arial MT Pro"/>
              </a:endParaRPr>
            </a:p>
          </p:txBody>
        </p:sp>
      </p:grpSp>
      <p:sp>
        <p:nvSpPr>
          <p:cNvPr id="15" name="Freeform 15"/>
          <p:cNvSpPr/>
          <p:nvPr/>
        </p:nvSpPr>
        <p:spPr>
          <a:xfrm>
            <a:off x="11495143" y="1911154"/>
            <a:ext cx="6183258" cy="4130416"/>
          </a:xfrm>
          <a:custGeom>
            <a:avLst/>
            <a:gdLst/>
            <a:ahLst/>
            <a:cxnLst/>
            <a:rect l="l" t="t" r="r" b="b"/>
            <a:pathLst>
              <a:path w="6183258" h="4130416">
                <a:moveTo>
                  <a:pt x="0" y="0"/>
                </a:moveTo>
                <a:lnTo>
                  <a:pt x="6183259" y="0"/>
                </a:lnTo>
                <a:lnTo>
                  <a:pt x="6183259" y="4130417"/>
                </a:lnTo>
                <a:lnTo>
                  <a:pt x="0" y="4130417"/>
                </a:lnTo>
                <a:lnTo>
                  <a:pt x="0" y="0"/>
                </a:lnTo>
                <a:close/>
              </a:path>
            </a:pathLst>
          </a:custGeom>
          <a:blipFill>
            <a:blip r:embed="rId9"/>
            <a:stretch>
              <a:fillRect/>
            </a:stretch>
          </a:blipFill>
        </p:spPr>
        <p:txBody>
          <a:bodyPr/>
          <a:lstStyle/>
          <a:p>
            <a:endParaRPr lang="et-EE"/>
          </a:p>
        </p:txBody>
      </p:sp>
      <p:sp>
        <p:nvSpPr>
          <p:cNvPr id="16" name="Freeform 16"/>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10"/>
            <a:stretch>
              <a:fillRect/>
            </a:stretch>
          </a:blipFill>
        </p:spPr>
        <p:txBody>
          <a:bodyPr/>
          <a:lstStyle/>
          <a:p>
            <a:endParaRPr lang="et-E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681260" y="950392"/>
            <a:ext cx="10190679" cy="902253"/>
            <a:chOff x="0" y="0"/>
            <a:chExt cx="13587572" cy="1203004"/>
          </a:xfrm>
        </p:grpSpPr>
        <p:sp>
          <p:nvSpPr>
            <p:cNvPr id="10" name="Freeform 10"/>
            <p:cNvSpPr/>
            <p:nvPr/>
          </p:nvSpPr>
          <p:spPr>
            <a:xfrm>
              <a:off x="0" y="0"/>
              <a:ext cx="13587572" cy="1203004"/>
            </a:xfrm>
            <a:custGeom>
              <a:avLst/>
              <a:gdLst/>
              <a:ahLst/>
              <a:cxnLst/>
              <a:rect l="l" t="t" r="r" b="b"/>
              <a:pathLst>
                <a:path w="13587572" h="1203004">
                  <a:moveTo>
                    <a:pt x="0" y="0"/>
                  </a:moveTo>
                  <a:lnTo>
                    <a:pt x="13587572" y="0"/>
                  </a:lnTo>
                  <a:lnTo>
                    <a:pt x="13587572" y="1203004"/>
                  </a:lnTo>
                  <a:lnTo>
                    <a:pt x="0" y="1203004"/>
                  </a:lnTo>
                  <a:close/>
                </a:path>
              </a:pathLst>
            </a:custGeom>
            <a:solidFill>
              <a:srgbClr val="000000">
                <a:alpha val="0"/>
              </a:srgbClr>
            </a:solidFill>
          </p:spPr>
          <p:txBody>
            <a:bodyPr/>
            <a:lstStyle/>
            <a:p>
              <a:endParaRPr lang="et-EE"/>
            </a:p>
          </p:txBody>
        </p:sp>
        <p:sp>
          <p:nvSpPr>
            <p:cNvPr id="11" name="TextBox 11"/>
            <p:cNvSpPr txBox="1"/>
            <p:nvPr/>
          </p:nvSpPr>
          <p:spPr>
            <a:xfrm>
              <a:off x="0" y="-104775"/>
              <a:ext cx="13587572" cy="1307779"/>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Moetööstuse süsinikujalajälg 2025. aastal</a:t>
              </a:r>
            </a:p>
            <a:p>
              <a:pPr algn="l">
                <a:lnSpc>
                  <a:spcPts val="5831"/>
                </a:lnSpc>
              </a:pPr>
              <a:endParaRPr lang="en-US" sz="5400" b="1">
                <a:solidFill>
                  <a:srgbClr val="262626"/>
                </a:solidFill>
                <a:latin typeface="Arial MT Pro Bold"/>
                <a:ea typeface="Arial MT Pro Bold"/>
                <a:cs typeface="Arial MT Pro Bold"/>
                <a:sym typeface="Arial MT Pro Bold"/>
              </a:endParaRP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2163534" y="2352623"/>
            <a:ext cx="11609614" cy="8166774"/>
            <a:chOff x="0" y="0"/>
            <a:chExt cx="15479486" cy="10889032"/>
          </a:xfrm>
        </p:grpSpPr>
        <p:sp>
          <p:nvSpPr>
            <p:cNvPr id="13" name="Freeform 13"/>
            <p:cNvSpPr/>
            <p:nvPr/>
          </p:nvSpPr>
          <p:spPr>
            <a:xfrm>
              <a:off x="0" y="0"/>
              <a:ext cx="15479486" cy="10889032"/>
            </a:xfrm>
            <a:custGeom>
              <a:avLst/>
              <a:gdLst/>
              <a:ahLst/>
              <a:cxnLst/>
              <a:rect l="l" t="t" r="r" b="b"/>
              <a:pathLst>
                <a:path w="15479486" h="10889032">
                  <a:moveTo>
                    <a:pt x="0" y="0"/>
                  </a:moveTo>
                  <a:lnTo>
                    <a:pt x="15479486" y="0"/>
                  </a:lnTo>
                  <a:lnTo>
                    <a:pt x="15479486" y="10889032"/>
                  </a:lnTo>
                  <a:lnTo>
                    <a:pt x="0" y="10889032"/>
                  </a:lnTo>
                  <a:close/>
                </a:path>
              </a:pathLst>
            </a:custGeom>
            <a:solidFill>
              <a:srgbClr val="000000">
                <a:alpha val="0"/>
              </a:srgbClr>
            </a:solidFill>
          </p:spPr>
          <p:txBody>
            <a:bodyPr/>
            <a:lstStyle/>
            <a:p>
              <a:endParaRPr lang="et-EE"/>
            </a:p>
          </p:txBody>
        </p:sp>
        <p:sp>
          <p:nvSpPr>
            <p:cNvPr id="14" name="TextBox 14"/>
            <p:cNvSpPr txBox="1"/>
            <p:nvPr/>
          </p:nvSpPr>
          <p:spPr>
            <a:xfrm>
              <a:off x="0" y="-57150"/>
              <a:ext cx="15479486" cy="10946182"/>
            </a:xfrm>
            <a:prstGeom prst="rect">
              <a:avLst/>
            </a:prstGeom>
          </p:spPr>
          <p:txBody>
            <a:bodyPr lIns="0" tIns="0" rIns="0" bIns="0" rtlCol="0" anchor="t"/>
            <a:lstStyle/>
            <a:p>
              <a:pPr algn="l">
                <a:lnSpc>
                  <a:spcPts val="3000"/>
                </a:lnSpc>
              </a:pPr>
              <a:endParaRP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 8-</a:t>
              </a:r>
              <a:r>
                <a:rPr lang="en-US" sz="2500" b="1">
                  <a:solidFill>
                    <a:srgbClr val="000000"/>
                  </a:solidFill>
                  <a:latin typeface="Arial MT Pro Bold"/>
                  <a:ea typeface="Arial MT Pro Bold"/>
                  <a:cs typeface="Arial MT Pro Bold"/>
                  <a:sym typeface="Arial MT Pro Bold"/>
                </a:rPr>
                <a:t>10% ülemaailmsest CO₂-heidest: Moetööstus vastutab ligikaudu kuni 10% globaalsest süsinikdioksiidi heitkoguses</a:t>
              </a:r>
              <a:r>
                <a:rPr lang="en-US" sz="2500">
                  <a:solidFill>
                    <a:srgbClr val="000000"/>
                  </a:solidFill>
                  <a:latin typeface="Arial MT Pro"/>
                  <a:ea typeface="Arial MT Pro"/>
                  <a:cs typeface="Arial MT Pro"/>
                  <a:sym typeface="Arial MT Pro"/>
                </a:rPr>
                <a:t>t, ületades rahvusvahelise lennunduse ja meretranspordi kombineeritud heitkogused. ​</a:t>
              </a:r>
              <a:r>
                <a:rPr lang="en-US" sz="2500" u="sng">
                  <a:solidFill>
                    <a:srgbClr val="000000"/>
                  </a:solidFill>
                  <a:latin typeface="Arial MT Pro"/>
                  <a:ea typeface="Arial MT Pro"/>
                  <a:cs typeface="Arial MT Pro"/>
                  <a:sym typeface="Arial MT Pro"/>
                  <a:hlinkClick r:id="rId8" tooltip="https://earth.org/fast-fashions-detrimental-effect-on-the-environment/?utm_source=chatgpt.com"/>
                </a:rPr>
                <a:t>Earth.Org</a:t>
              </a:r>
            </a:p>
            <a:p>
              <a:pPr algn="l">
                <a:lnSpc>
                  <a:spcPts val="3000"/>
                </a:lnSpc>
              </a:pPr>
              <a:endParaRPr lang="en-US" sz="2500" u="sng">
                <a:solidFill>
                  <a:srgbClr val="000000"/>
                </a:solidFill>
                <a:latin typeface="Arial MT Pro"/>
                <a:ea typeface="Arial MT Pro"/>
                <a:cs typeface="Arial MT Pro"/>
                <a:sym typeface="Arial MT Pro"/>
                <a:hlinkClick r:id="rId8" tooltip="https://earth.org/fast-fashions-detrimental-effect-on-the-environment/?utm_source=chatgpt.com"/>
              </a:endParaRPr>
            </a:p>
            <a:p>
              <a:pPr marL="452438" lvl="1" indent="-226219" algn="l">
                <a:lnSpc>
                  <a:spcPts val="3000"/>
                </a:lnSpc>
                <a:buFont typeface="Arial"/>
                <a:buChar char="•"/>
              </a:pPr>
              <a:r>
                <a:rPr lang="en-US" sz="2500" b="1">
                  <a:solidFill>
                    <a:srgbClr val="000000"/>
                  </a:solidFill>
                  <a:latin typeface="Arial MT Pro Bold"/>
                  <a:ea typeface="Arial MT Pro Bold"/>
                  <a:cs typeface="Arial MT Pro Bold"/>
                  <a:sym typeface="Arial MT Pro Bold"/>
                </a:rPr>
                <a:t>Energiatarbimine: Moetööstus tarbib rohkem energiat kui lennundus ja laevandus kokku</a:t>
              </a:r>
              <a:r>
                <a:rPr lang="en-US" sz="2500">
                  <a:solidFill>
                    <a:srgbClr val="000000"/>
                  </a:solidFill>
                  <a:latin typeface="Arial MT Pro"/>
                  <a:ea typeface="Arial MT Pro"/>
                  <a:cs typeface="Arial MT Pro"/>
                  <a:sym typeface="Arial MT Pro"/>
                </a:rPr>
                <a:t>, peamiselt pika tarneahela ja energiamahuka tootmise tõttu. ​</a:t>
              </a:r>
              <a:r>
                <a:rPr lang="en-US" sz="2500" u="sng">
                  <a:solidFill>
                    <a:srgbClr val="000000"/>
                  </a:solidFill>
                  <a:latin typeface="Arial MT Pro"/>
                  <a:ea typeface="Arial MT Pro"/>
                  <a:cs typeface="Arial MT Pro"/>
                  <a:sym typeface="Arial MT Pro"/>
                  <a:hlinkClick r:id="rId9" tooltip="https://unfccc.int/news/un-helps-fashion-industry-shift-to-low-carbon?utm_source=chatgpt.com"/>
                </a:rPr>
                <a:t>UNFCCC</a:t>
              </a:r>
            </a:p>
            <a:p>
              <a:pPr algn="l">
                <a:lnSpc>
                  <a:spcPts val="3000"/>
                </a:lnSpc>
              </a:pPr>
              <a:endParaRPr lang="en-US" sz="2500" u="sng">
                <a:solidFill>
                  <a:srgbClr val="000000"/>
                </a:solidFill>
                <a:latin typeface="Arial MT Pro"/>
                <a:ea typeface="Arial MT Pro"/>
                <a:cs typeface="Arial MT Pro"/>
                <a:sym typeface="Arial MT Pro"/>
                <a:hlinkClick r:id="rId9" tooltip="https://unfccc.int/news/un-helps-fashion-industry-shift-to-low-carbon?utm_source=chatgpt.com"/>
              </a:endParaRPr>
            </a:p>
            <a:p>
              <a:pPr marL="452438" lvl="1" indent="-226219" algn="l">
                <a:lnSpc>
                  <a:spcPts val="3000"/>
                </a:lnSpc>
                <a:buFont typeface="Arial"/>
                <a:buChar char="•"/>
              </a:pPr>
              <a:r>
                <a:rPr lang="en-US" sz="2500" b="1">
                  <a:solidFill>
                    <a:srgbClr val="000000"/>
                  </a:solidFill>
                  <a:latin typeface="Arial MT Pro Bold"/>
                  <a:ea typeface="Arial MT Pro Bold"/>
                  <a:cs typeface="Arial MT Pro Bold"/>
                  <a:sym typeface="Arial MT Pro Bold"/>
                </a:rPr>
                <a:t>Jäätmetekke maht</a:t>
              </a:r>
              <a:r>
                <a:rPr lang="en-US" sz="2500">
                  <a:solidFill>
                    <a:srgbClr val="000000"/>
                  </a:solidFill>
                  <a:latin typeface="Arial MT Pro"/>
                  <a:ea typeface="Arial MT Pro"/>
                  <a:cs typeface="Arial MT Pro"/>
                  <a:sym typeface="Arial MT Pro"/>
                </a:rPr>
                <a:t>: Igal aastal toodetakse umbes 100 miljardit rõivaeset, millest 92 miljonit tonni jõuab lõpuks prügimägedele. ​</a:t>
              </a:r>
              <a:r>
                <a:rPr lang="en-US" sz="2500" u="sng">
                  <a:solidFill>
                    <a:srgbClr val="000000"/>
                  </a:solidFill>
                  <a:latin typeface="Arial MT Pro"/>
                  <a:ea typeface="Arial MT Pro"/>
                  <a:cs typeface="Arial MT Pro"/>
                  <a:sym typeface="Arial MT Pro"/>
                  <a:hlinkClick r:id="rId10" tooltip="https://heuritech.com/articles/fashion-industry-challenges/?utm_source=chatgpt.com"/>
                </a:rPr>
                <a:t>Heuritech</a:t>
              </a:r>
            </a:p>
            <a:p>
              <a:pPr algn="l">
                <a:lnSpc>
                  <a:spcPts val="3000"/>
                </a:lnSpc>
              </a:pPr>
              <a:endParaRPr lang="en-US" sz="2500" u="sng">
                <a:solidFill>
                  <a:srgbClr val="000000"/>
                </a:solidFill>
                <a:latin typeface="Arial MT Pro"/>
                <a:ea typeface="Arial MT Pro"/>
                <a:cs typeface="Arial MT Pro"/>
                <a:sym typeface="Arial MT Pro"/>
                <a:hlinkClick r:id="rId10" tooltip="https://heuritech.com/articles/fashion-industry-challenges/?utm_source=chatgpt.com"/>
              </a:endParaRPr>
            </a:p>
            <a:p>
              <a:pPr marL="452438" lvl="1" indent="-226219" algn="l">
                <a:lnSpc>
                  <a:spcPts val="3000"/>
                </a:lnSpc>
                <a:buFont typeface="Arial"/>
                <a:buChar char="•"/>
              </a:pPr>
              <a:r>
                <a:rPr lang="en-US" sz="2500">
                  <a:solidFill>
                    <a:srgbClr val="000000"/>
                  </a:solidFill>
                  <a:latin typeface="Arial MT Pro"/>
                  <a:ea typeface="Arial MT Pro"/>
                  <a:cs typeface="Arial MT Pro"/>
                  <a:sym typeface="Arial MT Pro"/>
                </a:rPr>
                <a:t>Teksapaari tootmine = kuni 30 kg CO₂; </a:t>
              </a:r>
            </a:p>
            <a:p>
              <a:pPr marL="452438" lvl="1" indent="-226219" algn="l">
                <a:lnSpc>
                  <a:spcPts val="3000"/>
                </a:lnSpc>
                <a:buFont typeface="Arial"/>
                <a:buChar char="•"/>
              </a:pPr>
              <a:r>
                <a:rPr lang="en-US" sz="2500">
                  <a:solidFill>
                    <a:srgbClr val="000000"/>
                  </a:solidFill>
                  <a:latin typeface="Arial MT Pro"/>
                  <a:ea typeface="Arial MT Pro"/>
                  <a:cs typeface="Arial MT Pro"/>
                  <a:sym typeface="Arial MT Pro"/>
                </a:rPr>
                <a:t>T-särk = 2,1 kg CO₂, mis võrdub 10 km autosõiduga.</a:t>
              </a:r>
            </a:p>
            <a:p>
              <a:pPr marL="452438" lvl="1" indent="-226219" algn="l">
                <a:lnSpc>
                  <a:spcPts val="3000"/>
                </a:lnSpc>
              </a:pPr>
              <a:endParaRPr lang="en-US" sz="2500">
                <a:solidFill>
                  <a:srgbClr val="00000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11"/>
            <a:stretch>
              <a:fillRect/>
            </a:stretch>
          </a:blipFill>
        </p:spPr>
        <p:txBody>
          <a:bodyPr/>
          <a:lstStyle/>
          <a:p>
            <a:endParaRPr lang="et-E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376507" y="936165"/>
            <a:ext cx="15093378" cy="1921335"/>
            <a:chOff x="0" y="0"/>
            <a:chExt cx="20124504" cy="2561780"/>
          </a:xfrm>
        </p:grpSpPr>
        <p:sp>
          <p:nvSpPr>
            <p:cNvPr id="10" name="Freeform 10"/>
            <p:cNvSpPr/>
            <p:nvPr/>
          </p:nvSpPr>
          <p:spPr>
            <a:xfrm>
              <a:off x="0" y="0"/>
              <a:ext cx="20124505" cy="2561780"/>
            </a:xfrm>
            <a:custGeom>
              <a:avLst/>
              <a:gdLst/>
              <a:ahLst/>
              <a:cxnLst/>
              <a:rect l="l" t="t" r="r" b="b"/>
              <a:pathLst>
                <a:path w="20124505" h="2561780">
                  <a:moveTo>
                    <a:pt x="0" y="0"/>
                  </a:moveTo>
                  <a:lnTo>
                    <a:pt x="20124505" y="0"/>
                  </a:lnTo>
                  <a:lnTo>
                    <a:pt x="20124505"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2012450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CO₂ heide ja energiakasutus tekstiilitööstuses</a:t>
              </a:r>
            </a:p>
          </p:txBody>
        </p:sp>
      </p:grpSp>
      <p:grpSp>
        <p:nvGrpSpPr>
          <p:cNvPr id="12" name="Group 12"/>
          <p:cNvGrpSpPr/>
          <p:nvPr/>
        </p:nvGrpSpPr>
        <p:grpSpPr>
          <a:xfrm>
            <a:off x="2674620" y="2335596"/>
            <a:ext cx="8111500" cy="7965246"/>
            <a:chOff x="0" y="0"/>
            <a:chExt cx="10815333" cy="10620329"/>
          </a:xfrm>
        </p:grpSpPr>
        <p:sp>
          <p:nvSpPr>
            <p:cNvPr id="13" name="Freeform 13"/>
            <p:cNvSpPr/>
            <p:nvPr/>
          </p:nvSpPr>
          <p:spPr>
            <a:xfrm>
              <a:off x="0" y="0"/>
              <a:ext cx="10815333" cy="10620328"/>
            </a:xfrm>
            <a:custGeom>
              <a:avLst/>
              <a:gdLst/>
              <a:ahLst/>
              <a:cxnLst/>
              <a:rect l="l" t="t" r="r" b="b"/>
              <a:pathLst>
                <a:path w="10815333" h="10620328">
                  <a:moveTo>
                    <a:pt x="0" y="0"/>
                  </a:moveTo>
                  <a:lnTo>
                    <a:pt x="10815333" y="0"/>
                  </a:lnTo>
                  <a:lnTo>
                    <a:pt x="10815333" y="10620328"/>
                  </a:lnTo>
                  <a:lnTo>
                    <a:pt x="0" y="10620328"/>
                  </a:lnTo>
                  <a:close/>
                </a:path>
              </a:pathLst>
            </a:custGeom>
            <a:solidFill>
              <a:srgbClr val="000000">
                <a:alpha val="0"/>
              </a:srgbClr>
            </a:solidFill>
          </p:spPr>
          <p:txBody>
            <a:bodyPr/>
            <a:lstStyle/>
            <a:p>
              <a:endParaRPr lang="et-EE"/>
            </a:p>
          </p:txBody>
        </p:sp>
        <p:sp>
          <p:nvSpPr>
            <p:cNvPr id="14" name="TextBox 14"/>
            <p:cNvSpPr txBox="1"/>
            <p:nvPr/>
          </p:nvSpPr>
          <p:spPr>
            <a:xfrm>
              <a:off x="0" y="-57150"/>
              <a:ext cx="10815333" cy="10677479"/>
            </a:xfrm>
            <a:prstGeom prst="rect">
              <a:avLst/>
            </a:prstGeom>
          </p:spPr>
          <p:txBody>
            <a:bodyPr lIns="0" tIns="0" rIns="0" bIns="0" rtlCol="0" anchor="t"/>
            <a:lstStyle/>
            <a:p>
              <a:pPr algn="l">
                <a:lnSpc>
                  <a:spcPts val="3240"/>
                </a:lnSpc>
              </a:pPr>
              <a:endParaRPr/>
            </a:p>
            <a:p>
              <a:pPr marL="488632" lvl="1" indent="-244316" algn="l">
                <a:lnSpc>
                  <a:spcPts val="3240"/>
                </a:lnSpc>
              </a:pPr>
              <a:r>
                <a:rPr lang="en-US" sz="2700">
                  <a:solidFill>
                    <a:srgbClr val="404040"/>
                  </a:solidFill>
                  <a:latin typeface="Arial MT Pro"/>
                  <a:ea typeface="Arial MT Pro"/>
                  <a:cs typeface="Arial MT Pro"/>
                  <a:sym typeface="Arial MT Pro"/>
                </a:rPr>
                <a:t>- </a:t>
              </a:r>
              <a:r>
                <a:rPr lang="en-US" sz="2700" b="1">
                  <a:solidFill>
                    <a:srgbClr val="404040"/>
                  </a:solidFill>
                  <a:latin typeface="Arial MT Pro Bold"/>
                  <a:ea typeface="Arial MT Pro Bold"/>
                  <a:cs typeface="Arial MT Pro Bold"/>
                  <a:sym typeface="Arial MT Pro Bold"/>
                </a:rPr>
                <a:t>CO₂ heitmed tekivad igas tootmise etapis</a:t>
              </a:r>
              <a:r>
                <a:rPr lang="en-US" sz="2700">
                  <a:solidFill>
                    <a:srgbClr val="404040"/>
                  </a:solidFill>
                  <a:latin typeface="Arial MT Pro"/>
                  <a:ea typeface="Arial MT Pro"/>
                  <a:cs typeface="Arial MT Pro"/>
                  <a:sym typeface="Arial MT Pro"/>
                </a:rPr>
                <a:t>: kiudude kasvatamine, töötlemine, transport, tarbimine.</a:t>
              </a:r>
            </a:p>
            <a:p>
              <a:pPr marL="488632" lvl="1" indent="-244316" algn="l">
                <a:lnSpc>
                  <a:spcPts val="3240"/>
                </a:lnSpc>
              </a:pPr>
              <a:r>
                <a:rPr lang="en-US" sz="2700">
                  <a:solidFill>
                    <a:srgbClr val="404040"/>
                  </a:solidFill>
                  <a:latin typeface="Arial MT Pro"/>
                  <a:ea typeface="Arial MT Pro"/>
                  <a:cs typeface="Arial MT Pro"/>
                  <a:sym typeface="Arial MT Pro"/>
                </a:rPr>
                <a:t>- </a:t>
              </a:r>
              <a:r>
                <a:rPr lang="en-US" sz="2700" b="1">
                  <a:solidFill>
                    <a:srgbClr val="404040"/>
                  </a:solidFill>
                  <a:latin typeface="Arial MT Pro Bold"/>
                  <a:ea typeface="Arial MT Pro Bold"/>
                  <a:cs typeface="Arial MT Pro Bold"/>
                  <a:sym typeface="Arial MT Pro Bold"/>
                </a:rPr>
                <a:t>Sünteetiliste kiudude tootmine (nt polüester) tekitab 3× rohkem CO₂ kui puuvill.</a:t>
              </a:r>
            </a:p>
            <a:p>
              <a:pPr marL="488632" lvl="1" indent="-244316" algn="l">
                <a:lnSpc>
                  <a:spcPts val="3240"/>
                </a:lnSpc>
              </a:pPr>
              <a:r>
                <a:rPr lang="en-US" sz="2700">
                  <a:solidFill>
                    <a:srgbClr val="404040"/>
                  </a:solidFill>
                  <a:latin typeface="Arial MT Pro"/>
                  <a:ea typeface="Arial MT Pro"/>
                  <a:cs typeface="Arial MT Pro"/>
                  <a:sym typeface="Arial MT Pro"/>
                </a:rPr>
                <a:t>- 1 kg polüestrit = ~9–15 kg CO₂.</a:t>
              </a:r>
            </a:p>
            <a:p>
              <a:pPr marL="488632" lvl="1" indent="-244316" algn="l">
                <a:lnSpc>
                  <a:spcPts val="3240"/>
                </a:lnSpc>
              </a:pPr>
              <a:r>
                <a:rPr lang="en-US" sz="2700">
                  <a:solidFill>
                    <a:srgbClr val="404040"/>
                  </a:solidFill>
                  <a:latin typeface="Arial MT Pro"/>
                  <a:ea typeface="Arial MT Pro"/>
                  <a:cs typeface="Arial MT Pro"/>
                  <a:sym typeface="Arial MT Pro"/>
                </a:rPr>
                <a:t>- 1 kg puuvilla = ~2–5 kg CO₂.</a:t>
              </a:r>
            </a:p>
            <a:p>
              <a:pPr marL="488632" lvl="1" indent="-244316" algn="l">
                <a:lnSpc>
                  <a:spcPts val="3240"/>
                </a:lnSpc>
              </a:pPr>
              <a:r>
                <a:rPr lang="en-US" sz="2700">
                  <a:solidFill>
                    <a:srgbClr val="404040"/>
                  </a:solidFill>
                  <a:latin typeface="Arial MT Pro"/>
                  <a:ea typeface="Arial MT Pro"/>
                  <a:cs typeface="Arial MT Pro"/>
                  <a:sym typeface="Arial MT Pro"/>
                </a:rPr>
                <a:t>- Ühe teksapaari tootmine = ~20–30 kg CO₂.</a:t>
              </a:r>
            </a:p>
            <a:p>
              <a:pPr marL="488632" lvl="1" indent="-244316" algn="l">
                <a:lnSpc>
                  <a:spcPts val="3240"/>
                </a:lnSpc>
              </a:pPr>
              <a:r>
                <a:rPr lang="en-US" sz="2700">
                  <a:solidFill>
                    <a:srgbClr val="404040"/>
                  </a:solidFill>
                  <a:latin typeface="Arial MT Pro"/>
                  <a:ea typeface="Arial MT Pro"/>
                  <a:cs typeface="Arial MT Pro"/>
                  <a:sym typeface="Arial MT Pro"/>
                </a:rPr>
                <a:t>- T-särk = ~2,1 kg CO₂ – võrdub auto 10 km sõiduga.</a:t>
              </a:r>
            </a:p>
            <a:p>
              <a:pPr algn="l">
                <a:lnSpc>
                  <a:spcPts val="3240"/>
                </a:lnSpc>
              </a:pPr>
              <a:r>
                <a:rPr lang="en-US" sz="2700">
                  <a:solidFill>
                    <a:srgbClr val="404040"/>
                  </a:solidFill>
                  <a:latin typeface="Arial MT Pro"/>
                  <a:ea typeface="Arial MT Pro"/>
                  <a:cs typeface="Arial MT Pro"/>
                  <a:sym typeface="Arial MT Pro"/>
                </a:rPr>
                <a:t>- Villased rõivad = kõrge CO₂ + metaaniheide.</a:t>
              </a:r>
            </a:p>
            <a:p>
              <a:pPr algn="l">
                <a:lnSpc>
                  <a:spcPts val="3240"/>
                </a:lnSpc>
              </a:pPr>
              <a:endParaRPr lang="en-US" sz="2700">
                <a:solidFill>
                  <a:srgbClr val="404040"/>
                </a:solidFill>
                <a:latin typeface="Arial MT Pro"/>
                <a:ea typeface="Arial MT Pro"/>
                <a:cs typeface="Arial MT Pro"/>
                <a:sym typeface="Arial MT Pro"/>
              </a:endParaRPr>
            </a:p>
            <a:p>
              <a:pPr marL="488632" lvl="1" indent="-244316" algn="l">
                <a:lnSpc>
                  <a:spcPts val="3240"/>
                </a:lnSpc>
              </a:pPr>
              <a:r>
                <a:rPr lang="en-US" sz="2700">
                  <a:solidFill>
                    <a:srgbClr val="404040"/>
                  </a:solidFill>
                  <a:latin typeface="Arial MT Pro"/>
                  <a:ea typeface="Arial MT Pro"/>
                  <a:cs typeface="Arial MT Pro"/>
                  <a:sym typeface="Arial MT Pro"/>
                </a:rPr>
                <a:t>allikas: (Ellen MacArthur Foundation, 2023. A New Textiles Economy).“</a:t>
              </a:r>
            </a:p>
            <a:p>
              <a:pPr marL="488632" lvl="1" indent="-244316" algn="l">
                <a:lnSpc>
                  <a:spcPts val="3240"/>
                </a:lnSpc>
              </a:pPr>
              <a:endParaRPr lang="en-US" sz="2700">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descr="What is Carbon Dioxide (CO2)? – CO2 Meter"/>
          <p:cNvSpPr/>
          <p:nvPr/>
        </p:nvSpPr>
        <p:spPr>
          <a:xfrm>
            <a:off x="11140473" y="2086863"/>
            <a:ext cx="6329412" cy="3328045"/>
          </a:xfrm>
          <a:custGeom>
            <a:avLst/>
            <a:gdLst/>
            <a:ahLst/>
            <a:cxnLst/>
            <a:rect l="l" t="t" r="r" b="b"/>
            <a:pathLst>
              <a:path w="6329412" h="3328045">
                <a:moveTo>
                  <a:pt x="0" y="0"/>
                </a:moveTo>
                <a:lnTo>
                  <a:pt x="6329412" y="0"/>
                </a:lnTo>
                <a:lnTo>
                  <a:pt x="6329412" y="3328045"/>
                </a:lnTo>
                <a:lnTo>
                  <a:pt x="0" y="3328045"/>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CO₂ heide ja energiakasutus tekstiilitööstuses</a:t>
              </a:r>
            </a:p>
          </p:txBody>
        </p:sp>
      </p:grpSp>
      <p:grpSp>
        <p:nvGrpSpPr>
          <p:cNvPr id="12" name="Group 12"/>
          <p:cNvGrpSpPr/>
          <p:nvPr/>
        </p:nvGrpSpPr>
        <p:grpSpPr>
          <a:xfrm>
            <a:off x="3125023" y="3336468"/>
            <a:ext cx="11538186" cy="6943412"/>
            <a:chOff x="0" y="0"/>
            <a:chExt cx="15384247" cy="9257882"/>
          </a:xfrm>
        </p:grpSpPr>
        <p:sp>
          <p:nvSpPr>
            <p:cNvPr id="13" name="Freeform 13"/>
            <p:cNvSpPr/>
            <p:nvPr/>
          </p:nvSpPr>
          <p:spPr>
            <a:xfrm>
              <a:off x="0" y="0"/>
              <a:ext cx="15384247" cy="9257882"/>
            </a:xfrm>
            <a:custGeom>
              <a:avLst/>
              <a:gdLst/>
              <a:ahLst/>
              <a:cxnLst/>
              <a:rect l="l" t="t" r="r" b="b"/>
              <a:pathLst>
                <a:path w="15384247" h="9257882">
                  <a:moveTo>
                    <a:pt x="0" y="0"/>
                  </a:moveTo>
                  <a:lnTo>
                    <a:pt x="15384247" y="0"/>
                  </a:lnTo>
                  <a:lnTo>
                    <a:pt x="15384247" y="9257882"/>
                  </a:lnTo>
                  <a:lnTo>
                    <a:pt x="0" y="9257882"/>
                  </a:lnTo>
                  <a:close/>
                </a:path>
              </a:pathLst>
            </a:custGeom>
            <a:solidFill>
              <a:srgbClr val="000000">
                <a:alpha val="0"/>
              </a:srgbClr>
            </a:solidFill>
          </p:spPr>
          <p:txBody>
            <a:bodyPr/>
            <a:lstStyle/>
            <a:p>
              <a:endParaRPr lang="et-EE"/>
            </a:p>
          </p:txBody>
        </p:sp>
        <p:sp>
          <p:nvSpPr>
            <p:cNvPr id="14" name="TextBox 14"/>
            <p:cNvSpPr txBox="1"/>
            <p:nvPr/>
          </p:nvSpPr>
          <p:spPr>
            <a:xfrm>
              <a:off x="0" y="-57150"/>
              <a:ext cx="15384247" cy="9315032"/>
            </a:xfrm>
            <a:prstGeom prst="rect">
              <a:avLst/>
            </a:prstGeom>
          </p:spPr>
          <p:txBody>
            <a:bodyPr lIns="0" tIns="0" rIns="0" bIns="0" rtlCol="0" anchor="t"/>
            <a:lstStyle/>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a:t>
              </a:r>
              <a:r>
                <a:rPr lang="en-US" sz="2500" b="1">
                  <a:solidFill>
                    <a:srgbClr val="404040"/>
                  </a:solidFill>
                  <a:latin typeface="Arial MT Pro Bold"/>
                  <a:ea typeface="Arial MT Pro Bold"/>
                  <a:cs typeface="Arial MT Pro Bold"/>
                  <a:sym typeface="Arial MT Pro Bold"/>
                </a:rPr>
                <a:t>Lammaste metaan </a:t>
              </a:r>
              <a:r>
                <a:rPr lang="en-US" sz="2500">
                  <a:solidFill>
                    <a:srgbClr val="404040"/>
                  </a:solidFill>
                  <a:latin typeface="Arial MT Pro"/>
                  <a:ea typeface="Arial MT Pro"/>
                  <a:cs typeface="Arial MT Pro"/>
                  <a:sym typeface="Arial MT Pro"/>
                </a:rPr>
                <a:t>panustab kliimamuutusesse 28x rohkem kui CO₂. Kasuta villaseid esemeid lõpuni.</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CO₂ heide </a:t>
              </a:r>
              <a:r>
                <a:rPr lang="en-US" sz="2500" b="1">
                  <a:solidFill>
                    <a:srgbClr val="404040"/>
                  </a:solidFill>
                  <a:latin typeface="Arial MT Pro Bold"/>
                  <a:ea typeface="Arial MT Pro Bold"/>
                  <a:cs typeface="Arial MT Pro Bold"/>
                  <a:sym typeface="Arial MT Pro Bold"/>
                </a:rPr>
                <a:t>sõltub elektri päritolust </a:t>
              </a:r>
              <a:r>
                <a:rPr lang="en-US" sz="2500">
                  <a:solidFill>
                    <a:srgbClr val="404040"/>
                  </a:solidFill>
                  <a:latin typeface="Arial MT Pro"/>
                  <a:ea typeface="Arial MT Pro"/>
                  <a:cs typeface="Arial MT Pro"/>
                  <a:sym typeface="Arial MT Pro"/>
                </a:rPr>
                <a:t>(nt kivisüsi vs taastuvenergia).</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Aasias baseeruv tootmine on CO₂-intensiivsem kui Skandinaavias.</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Õhutransport rõivaste puhul </a:t>
              </a:r>
              <a:r>
                <a:rPr lang="en-US" sz="2500">
                  <a:solidFill>
                    <a:srgbClr val="404040"/>
                  </a:solidFill>
                  <a:latin typeface="Arial MT Pro"/>
                  <a:ea typeface="Arial MT Pro"/>
                  <a:cs typeface="Arial MT Pro"/>
                  <a:sym typeface="Arial MT Pro"/>
                </a:rPr>
                <a:t>suurendab heidet kordades võrreldes meretranspordiga.</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Kiirmoe brändid ei avalda oma heitearuandeid täielikult.</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Brändid nagu Patagonia ja Veja mõõdavad oma kogu tarneahela jalajälge.</a:t>
              </a:r>
            </a:p>
            <a:p>
              <a:pPr marL="452438" lvl="1" indent="-226219" algn="l">
                <a:lnSpc>
                  <a:spcPts val="3000"/>
                </a:lnSpc>
              </a:pPr>
              <a:endParaRPr lang="en-US" sz="2500">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Tekstiilitööstuse keskkonnamõjud</a:t>
              </a:r>
            </a:p>
            <a:p>
              <a:pPr algn="l">
                <a:lnSpc>
                  <a:spcPts val="5831"/>
                </a:lnSpc>
              </a:pPr>
              <a:endParaRPr lang="en-US" sz="5400" b="1">
                <a:solidFill>
                  <a:srgbClr val="262626"/>
                </a:solidFill>
                <a:latin typeface="Arial MT Pro Bold"/>
                <a:ea typeface="Arial MT Pro Bold"/>
                <a:cs typeface="Arial MT Pro Bold"/>
                <a:sym typeface="Arial MT Pro Bold"/>
              </a:endParaRP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1808337" y="1896832"/>
            <a:ext cx="9846129" cy="8036146"/>
            <a:chOff x="0" y="0"/>
            <a:chExt cx="13128172" cy="10714862"/>
          </a:xfrm>
        </p:grpSpPr>
        <p:sp>
          <p:nvSpPr>
            <p:cNvPr id="13" name="Freeform 13"/>
            <p:cNvSpPr/>
            <p:nvPr/>
          </p:nvSpPr>
          <p:spPr>
            <a:xfrm>
              <a:off x="0" y="0"/>
              <a:ext cx="13128172" cy="10714862"/>
            </a:xfrm>
            <a:custGeom>
              <a:avLst/>
              <a:gdLst/>
              <a:ahLst/>
              <a:cxnLst/>
              <a:rect l="l" t="t" r="r" b="b"/>
              <a:pathLst>
                <a:path w="13128172" h="10714862">
                  <a:moveTo>
                    <a:pt x="0" y="0"/>
                  </a:moveTo>
                  <a:lnTo>
                    <a:pt x="13128172" y="0"/>
                  </a:lnTo>
                  <a:lnTo>
                    <a:pt x="13128172" y="10714862"/>
                  </a:lnTo>
                  <a:lnTo>
                    <a:pt x="0" y="10714862"/>
                  </a:lnTo>
                  <a:close/>
                </a:path>
              </a:pathLst>
            </a:custGeom>
            <a:solidFill>
              <a:srgbClr val="000000">
                <a:alpha val="0"/>
              </a:srgbClr>
            </a:solidFill>
          </p:spPr>
          <p:txBody>
            <a:bodyPr/>
            <a:lstStyle/>
            <a:p>
              <a:endParaRPr lang="et-EE"/>
            </a:p>
          </p:txBody>
        </p:sp>
        <p:sp>
          <p:nvSpPr>
            <p:cNvPr id="14" name="TextBox 14"/>
            <p:cNvSpPr txBox="1"/>
            <p:nvPr/>
          </p:nvSpPr>
          <p:spPr>
            <a:xfrm>
              <a:off x="0" y="-57150"/>
              <a:ext cx="13128172" cy="10772012"/>
            </a:xfrm>
            <a:prstGeom prst="rect">
              <a:avLst/>
            </a:prstGeom>
          </p:spPr>
          <p:txBody>
            <a:bodyPr lIns="0" tIns="0" rIns="0" bIns="0" rtlCol="0" anchor="t"/>
            <a:lstStyle/>
            <a:p>
              <a:pPr algn="l">
                <a:lnSpc>
                  <a:spcPts val="3000"/>
                </a:lnSpc>
              </a:pPr>
              <a:endParaRPr/>
            </a:p>
            <a:p>
              <a:pPr marL="452438" lvl="1" indent="-226219" algn="l">
                <a:lnSpc>
                  <a:spcPts val="3000"/>
                </a:lnSpc>
                <a:buFont typeface="Arial"/>
                <a:buChar char="•"/>
              </a:pPr>
              <a:r>
                <a:rPr lang="en-US" sz="2500" b="1">
                  <a:solidFill>
                    <a:srgbClr val="000000"/>
                  </a:solidFill>
                  <a:latin typeface="Arial MT Pro Bold"/>
                  <a:ea typeface="Arial MT Pro Bold"/>
                  <a:cs typeface="Arial MT Pro Bold"/>
                  <a:sym typeface="Arial MT Pro Bold"/>
                </a:rPr>
                <a:t>Mikroplastiku saaste: </a:t>
              </a:r>
              <a:r>
                <a:rPr lang="en-US" sz="2500">
                  <a:solidFill>
                    <a:srgbClr val="000000"/>
                  </a:solidFill>
                  <a:latin typeface="Arial MT Pro"/>
                  <a:ea typeface="Arial MT Pro"/>
                  <a:cs typeface="Arial MT Pro"/>
                  <a:sym typeface="Arial MT Pro"/>
                </a:rPr>
                <a:t>Sünteetiliste kiudude, nagu polüester, pesemisel eralduvad mikrokiud, mis moodustavad umbes </a:t>
              </a:r>
              <a:r>
                <a:rPr lang="en-US" sz="2500" b="1">
                  <a:solidFill>
                    <a:srgbClr val="000000"/>
                  </a:solidFill>
                  <a:latin typeface="Arial MT Pro Bold"/>
                  <a:ea typeface="Arial MT Pro Bold"/>
                  <a:cs typeface="Arial MT Pro Bold"/>
                  <a:sym typeface="Arial MT Pro Bold"/>
                </a:rPr>
                <a:t>35% ookeanides leiduvast mikroplastikust</a:t>
              </a:r>
              <a:r>
                <a:rPr lang="en-US" sz="2500">
                  <a:solidFill>
                    <a:srgbClr val="000000"/>
                  </a:solidFill>
                  <a:latin typeface="Arial MT Pro"/>
                  <a:ea typeface="Arial MT Pro"/>
                  <a:cs typeface="Arial MT Pro"/>
                  <a:sym typeface="Arial MT Pro"/>
                </a:rPr>
                <a:t>. (Environmental Science &amp; Technology, 2022)</a:t>
              </a:r>
            </a:p>
            <a:p>
              <a:pPr algn="l">
                <a:lnSpc>
                  <a:spcPts val="3000"/>
                </a:lnSpc>
              </a:pPr>
              <a:endParaRPr lang="en-US" sz="2500">
                <a:solidFill>
                  <a:srgbClr val="000000"/>
                </a:solidFill>
                <a:latin typeface="Arial MT Pro"/>
                <a:ea typeface="Arial MT Pro"/>
                <a:cs typeface="Arial MT Pro"/>
                <a:sym typeface="Arial MT Pro"/>
              </a:endParaRPr>
            </a:p>
            <a:p>
              <a:pPr marL="452438" lvl="1" indent="-226219" algn="l">
                <a:lnSpc>
                  <a:spcPts val="3000"/>
                </a:lnSpc>
                <a:buFont typeface="Arial"/>
                <a:buChar char="•"/>
              </a:pPr>
              <a:r>
                <a:rPr lang="en-US" sz="2500" b="1">
                  <a:solidFill>
                    <a:srgbClr val="000000"/>
                  </a:solidFill>
                  <a:latin typeface="Arial MT Pro Bold"/>
                  <a:ea typeface="Arial MT Pro Bold"/>
                  <a:cs typeface="Arial MT Pro Bold"/>
                  <a:sym typeface="Arial MT Pro Bold"/>
                </a:rPr>
                <a:t>Värvimisprotsesside reostus: </a:t>
              </a:r>
              <a:r>
                <a:rPr lang="en-US" sz="2500">
                  <a:solidFill>
                    <a:srgbClr val="000000"/>
                  </a:solidFill>
                  <a:latin typeface="Arial MT Pro"/>
                  <a:ea typeface="Arial MT Pro"/>
                  <a:cs typeface="Arial MT Pro"/>
                  <a:sym typeface="Arial MT Pro"/>
                </a:rPr>
                <a:t>Tekstiilide värvimine ja viimistlemine moodustavad umbes</a:t>
              </a:r>
              <a:r>
                <a:rPr lang="en-US" sz="2500" b="1">
                  <a:solidFill>
                    <a:srgbClr val="000000"/>
                  </a:solidFill>
                  <a:latin typeface="Arial MT Pro Bold"/>
                  <a:ea typeface="Arial MT Pro Bold"/>
                  <a:cs typeface="Arial MT Pro Bold"/>
                  <a:sym typeface="Arial MT Pro Bold"/>
                </a:rPr>
                <a:t> 20% ülemaailmsest tööstuslikust reoveest</a:t>
              </a:r>
              <a:r>
                <a:rPr lang="en-US" sz="2500">
                  <a:solidFill>
                    <a:srgbClr val="000000"/>
                  </a:solidFill>
                  <a:latin typeface="Arial MT Pro"/>
                  <a:ea typeface="Arial MT Pro"/>
                  <a:cs typeface="Arial MT Pro"/>
                  <a:sym typeface="Arial MT Pro"/>
                </a:rPr>
                <a:t>.</a:t>
              </a:r>
            </a:p>
            <a:p>
              <a:pPr algn="l">
                <a:lnSpc>
                  <a:spcPts val="3000"/>
                </a:lnSpc>
              </a:pPr>
              <a:endParaRPr lang="en-US" sz="2500">
                <a:solidFill>
                  <a:srgbClr val="00000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000000"/>
                  </a:solidFill>
                  <a:latin typeface="Arial MT Pro"/>
                  <a:ea typeface="Arial MT Pro"/>
                  <a:cs typeface="Arial MT Pro"/>
                  <a:sym typeface="Arial MT Pro"/>
                </a:rPr>
                <a:t>Iga pesuga eraldub kuni </a:t>
              </a:r>
              <a:r>
                <a:rPr lang="en-US" sz="2500" b="1">
                  <a:solidFill>
                    <a:srgbClr val="000000"/>
                  </a:solidFill>
                  <a:latin typeface="Arial MT Pro Bold"/>
                  <a:ea typeface="Arial MT Pro Bold"/>
                  <a:cs typeface="Arial MT Pro Bold"/>
                  <a:sym typeface="Arial MT Pro Bold"/>
                </a:rPr>
                <a:t>700 000 mikrokiudu</a:t>
              </a:r>
              <a:r>
                <a:rPr lang="en-US" sz="2500">
                  <a:solidFill>
                    <a:srgbClr val="000000"/>
                  </a:solidFill>
                  <a:latin typeface="Arial MT Pro"/>
                  <a:ea typeface="Arial MT Pro"/>
                  <a:cs typeface="Arial MT Pro"/>
                  <a:sym typeface="Arial MT Pro"/>
                </a:rPr>
                <a:t>. Need satuvad veekogudesse ja toiduahelasse.</a:t>
              </a:r>
            </a:p>
            <a:p>
              <a:pPr algn="l">
                <a:lnSpc>
                  <a:spcPts val="3000"/>
                </a:lnSpc>
              </a:pPr>
              <a:endParaRPr lang="en-US" sz="2500">
                <a:solidFill>
                  <a:srgbClr val="000000"/>
                </a:solidFill>
                <a:latin typeface="Arial MT Pro"/>
                <a:ea typeface="Arial MT Pro"/>
                <a:cs typeface="Arial MT Pro"/>
                <a:sym typeface="Arial MT Pro"/>
              </a:endParaRPr>
            </a:p>
            <a:p>
              <a:pPr marL="452438" lvl="1" indent="-226219" algn="l">
                <a:lnSpc>
                  <a:spcPts val="3000"/>
                </a:lnSpc>
                <a:buFont typeface="Arial"/>
                <a:buChar char="•"/>
              </a:pPr>
              <a:r>
                <a:rPr lang="en-US" sz="2500">
                  <a:solidFill>
                    <a:srgbClr val="000000"/>
                  </a:solidFill>
                  <a:latin typeface="Arial MT Pro"/>
                  <a:ea typeface="Arial MT Pro"/>
                  <a:cs typeface="Arial MT Pro"/>
                  <a:sym typeface="Arial MT Pro"/>
                </a:rPr>
                <a:t>Mikroplasti on leitud ka inimese kopsudes ja platsentas.</a:t>
              </a:r>
            </a:p>
            <a:p>
              <a:pPr marL="452438" lvl="1" indent="-226219" algn="l">
                <a:lnSpc>
                  <a:spcPts val="3000"/>
                </a:lnSpc>
              </a:pPr>
              <a:endParaRPr lang="en-US" sz="2500">
                <a:solidFill>
                  <a:srgbClr val="00000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descr="Murettekitav areng: mikroplast on jõudnud taevas pilvedeni ja mõjutab juba  ilma - Forte"/>
          <p:cNvSpPr/>
          <p:nvPr/>
        </p:nvSpPr>
        <p:spPr>
          <a:xfrm>
            <a:off x="12461308" y="2857500"/>
            <a:ext cx="5293689" cy="3136329"/>
          </a:xfrm>
          <a:custGeom>
            <a:avLst/>
            <a:gdLst/>
            <a:ahLst/>
            <a:cxnLst/>
            <a:rect l="l" t="t" r="r" b="b"/>
            <a:pathLst>
              <a:path w="5293689" h="3136329">
                <a:moveTo>
                  <a:pt x="0" y="0"/>
                </a:moveTo>
                <a:lnTo>
                  <a:pt x="5293690" y="0"/>
                </a:lnTo>
                <a:lnTo>
                  <a:pt x="5293690" y="3136329"/>
                </a:lnTo>
                <a:lnTo>
                  <a:pt x="0" y="3136329"/>
                </a:lnTo>
                <a:lnTo>
                  <a:pt x="0" y="0"/>
                </a:lnTo>
                <a:close/>
              </a:path>
            </a:pathLst>
          </a:custGeom>
          <a:blipFill>
            <a:blip r:embed="rId9"/>
            <a:stretch>
              <a:fillRect/>
            </a:stretch>
          </a:blipFill>
        </p:spPr>
        <p:txBody>
          <a:bodyPr/>
          <a:lstStyle/>
          <a:p>
            <a:endParaRPr lang="et-EE"/>
          </a:p>
        </p:txBody>
      </p:sp>
      <p:sp>
        <p:nvSpPr>
          <p:cNvPr id="17" name="TextBox 17"/>
          <p:cNvSpPr txBox="1"/>
          <p:nvPr/>
        </p:nvSpPr>
        <p:spPr>
          <a:xfrm>
            <a:off x="3224539" y="8000767"/>
            <a:ext cx="12502952" cy="1162050"/>
          </a:xfrm>
          <a:prstGeom prst="rect">
            <a:avLst/>
          </a:prstGeom>
        </p:spPr>
        <p:txBody>
          <a:bodyPr lIns="0" tIns="0" rIns="0" bIns="0" rtlCol="0" anchor="t">
            <a:spAutoFit/>
          </a:bodyPr>
          <a:lstStyle/>
          <a:p>
            <a:pPr algn="ctr">
              <a:lnSpc>
                <a:spcPts val="2999"/>
              </a:lnSpc>
            </a:pPr>
            <a:endParaRPr/>
          </a:p>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 Harjutus: Kontrolli oma siltidelt, mitu sinu seljas olevat eset sisaldab polüestrit.</a:t>
            </a:r>
          </a:p>
          <a:p>
            <a:pPr algn="ctr">
              <a:lnSpc>
                <a:spcPts val="2999"/>
              </a:lnSpc>
              <a:spcBef>
                <a:spcPct val="0"/>
              </a:spcBef>
            </a:pPr>
            <a:endParaRPr lang="en-US" sz="2499" b="1">
              <a:solidFill>
                <a:srgbClr val="90C226"/>
              </a:solidFill>
              <a:latin typeface="Arial MT Pro Bold"/>
              <a:ea typeface="Arial MT Pro Bold"/>
              <a:cs typeface="Arial MT Pro Bold"/>
              <a:sym typeface="Arial MT Pro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1929957" y="2644809"/>
            <a:ext cx="7971528" cy="6515519"/>
            <a:chOff x="0" y="0"/>
            <a:chExt cx="10628704" cy="8687358"/>
          </a:xfrm>
        </p:grpSpPr>
        <p:sp>
          <p:nvSpPr>
            <p:cNvPr id="10" name="Freeform 10"/>
            <p:cNvSpPr/>
            <p:nvPr/>
          </p:nvSpPr>
          <p:spPr>
            <a:xfrm>
              <a:off x="0" y="0"/>
              <a:ext cx="10628704" cy="8687358"/>
            </a:xfrm>
            <a:custGeom>
              <a:avLst/>
              <a:gdLst/>
              <a:ahLst/>
              <a:cxnLst/>
              <a:rect l="l" t="t" r="r" b="b"/>
              <a:pathLst>
                <a:path w="10628704" h="8687358">
                  <a:moveTo>
                    <a:pt x="0" y="0"/>
                  </a:moveTo>
                  <a:lnTo>
                    <a:pt x="10628704" y="0"/>
                  </a:lnTo>
                  <a:lnTo>
                    <a:pt x="10628704" y="8687358"/>
                  </a:lnTo>
                  <a:lnTo>
                    <a:pt x="0" y="8687358"/>
                  </a:lnTo>
                  <a:close/>
                </a:path>
              </a:pathLst>
            </a:custGeom>
            <a:solidFill>
              <a:srgbClr val="000000">
                <a:alpha val="0"/>
              </a:srgbClr>
            </a:solidFill>
          </p:spPr>
          <p:txBody>
            <a:bodyPr/>
            <a:lstStyle/>
            <a:p>
              <a:endParaRPr lang="et-EE"/>
            </a:p>
          </p:txBody>
        </p:sp>
        <p:sp>
          <p:nvSpPr>
            <p:cNvPr id="11" name="TextBox 11"/>
            <p:cNvSpPr txBox="1"/>
            <p:nvPr/>
          </p:nvSpPr>
          <p:spPr>
            <a:xfrm>
              <a:off x="0" y="-28575"/>
              <a:ext cx="10628704" cy="8715933"/>
            </a:xfrm>
            <a:prstGeom prst="rect">
              <a:avLst/>
            </a:prstGeom>
          </p:spPr>
          <p:txBody>
            <a:bodyPr lIns="0" tIns="0" rIns="0" bIns="0" rtlCol="0" anchor="t"/>
            <a:lstStyle/>
            <a:p>
              <a:pPr algn="l">
                <a:lnSpc>
                  <a:spcPts val="2760"/>
                </a:lnSpc>
              </a:pPr>
              <a:r>
                <a:rPr lang="en-US" sz="2500">
                  <a:solidFill>
                    <a:srgbClr val="404040"/>
                  </a:solidFill>
                  <a:latin typeface="Arial MT Pro"/>
                  <a:ea typeface="Arial MT Pro"/>
                  <a:cs typeface="Arial MT Pro"/>
                  <a:sym typeface="Arial MT Pro"/>
                </a:rPr>
                <a:t>- Tekstiilitööstus tarbib hinnanguliselt </a:t>
              </a:r>
              <a:r>
                <a:rPr lang="en-US" sz="2500" b="1">
                  <a:solidFill>
                    <a:srgbClr val="404040"/>
                  </a:solidFill>
                  <a:latin typeface="Arial MT Pro Bold"/>
                  <a:ea typeface="Arial MT Pro Bold"/>
                  <a:cs typeface="Arial MT Pro Bold"/>
                  <a:sym typeface="Arial MT Pro Bold"/>
                </a:rPr>
                <a:t>~79 miljardit kuupmeetrit vett aastas.</a:t>
              </a:r>
            </a:p>
            <a:p>
              <a:pPr algn="l">
                <a:lnSpc>
                  <a:spcPts val="2760"/>
                </a:lnSpc>
              </a:pPr>
              <a:r>
                <a:rPr lang="en-US" sz="2500">
                  <a:solidFill>
                    <a:srgbClr val="404040"/>
                  </a:solidFill>
                  <a:latin typeface="Arial MT Pro"/>
                  <a:ea typeface="Arial MT Pro"/>
                  <a:cs typeface="Arial MT Pro"/>
                  <a:sym typeface="Arial MT Pro"/>
                </a:rPr>
                <a:t>- See moodustab ~4% kogu maailma tööstuslikust veekulust.</a:t>
              </a:r>
            </a:p>
            <a:p>
              <a:pPr algn="l">
                <a:lnSpc>
                  <a:spcPts val="2760"/>
                </a:lnSpc>
              </a:pPr>
              <a:endParaRPr lang="en-US" sz="2500">
                <a:solidFill>
                  <a:srgbClr val="404040"/>
                </a:solidFill>
                <a:latin typeface="Arial MT Pro"/>
                <a:ea typeface="Arial MT Pro"/>
                <a:cs typeface="Arial MT Pro"/>
                <a:sym typeface="Arial MT Pro"/>
              </a:endParaRPr>
            </a:p>
            <a:p>
              <a:pPr algn="l">
                <a:lnSpc>
                  <a:spcPts val="2760"/>
                </a:lnSpc>
              </a:pPr>
              <a:r>
                <a:rPr lang="en-US" sz="2500">
                  <a:solidFill>
                    <a:srgbClr val="404040"/>
                  </a:solidFill>
                  <a:latin typeface="Arial MT Pro"/>
                  <a:ea typeface="Arial MT Pro"/>
                  <a:cs typeface="Arial MT Pro"/>
                  <a:sym typeface="Arial MT Pro"/>
                </a:rPr>
                <a:t>- Suurim veekulu tekib kiudude kasvatamise ja värvimise etapis.</a:t>
              </a:r>
            </a:p>
            <a:p>
              <a:pPr algn="l">
                <a:lnSpc>
                  <a:spcPts val="2760"/>
                </a:lnSpc>
              </a:pPr>
              <a:endParaRPr lang="en-US" sz="2500">
                <a:solidFill>
                  <a:srgbClr val="404040"/>
                </a:solidFill>
                <a:latin typeface="Arial MT Pro"/>
                <a:ea typeface="Arial MT Pro"/>
                <a:cs typeface="Arial MT Pro"/>
                <a:sym typeface="Arial MT Pro"/>
              </a:endParaRPr>
            </a:p>
            <a:p>
              <a:pPr algn="l">
                <a:lnSpc>
                  <a:spcPts val="2760"/>
                </a:lnSpc>
              </a:pPr>
              <a:r>
                <a:rPr lang="en-US" sz="2500">
                  <a:solidFill>
                    <a:srgbClr val="404040"/>
                  </a:solidFill>
                  <a:latin typeface="Arial MT Pro"/>
                  <a:ea typeface="Arial MT Pro"/>
                  <a:cs typeface="Arial MT Pro"/>
                  <a:sym typeface="Arial MT Pro"/>
                </a:rPr>
                <a:t>- 1 kg puuvilla kasvatamiseks kulub 10 000–20 000 liitrit vett.</a:t>
              </a:r>
            </a:p>
            <a:p>
              <a:pPr algn="l">
                <a:lnSpc>
                  <a:spcPts val="2760"/>
                </a:lnSpc>
              </a:pPr>
              <a:endParaRPr lang="en-US" sz="2500">
                <a:solidFill>
                  <a:srgbClr val="404040"/>
                </a:solidFill>
                <a:latin typeface="Arial MT Pro"/>
                <a:ea typeface="Arial MT Pro"/>
                <a:cs typeface="Arial MT Pro"/>
                <a:sym typeface="Arial MT Pro"/>
              </a:endParaRPr>
            </a:p>
            <a:p>
              <a:pPr algn="l">
                <a:lnSpc>
                  <a:spcPts val="2760"/>
                </a:lnSpc>
              </a:pPr>
              <a:r>
                <a:rPr lang="en-US" sz="2500" b="1">
                  <a:solidFill>
                    <a:srgbClr val="404040"/>
                  </a:solidFill>
                  <a:latin typeface="Arial MT Pro Bold"/>
                  <a:ea typeface="Arial MT Pro Bold"/>
                  <a:cs typeface="Arial MT Pro Bold"/>
                  <a:sym typeface="Arial MT Pro Bold"/>
                </a:rPr>
                <a:t>- Tekstiilitööstus on suurim veereostuse põhjustaja </a:t>
              </a:r>
              <a:r>
                <a:rPr lang="en-US" sz="2500">
                  <a:solidFill>
                    <a:srgbClr val="404040"/>
                  </a:solidFill>
                  <a:latin typeface="Arial MT Pro"/>
                  <a:ea typeface="Arial MT Pro"/>
                  <a:cs typeface="Arial MT Pro"/>
                  <a:sym typeface="Arial MT Pro"/>
                </a:rPr>
                <a:t>pärast põllumajandust. </a:t>
              </a:r>
            </a:p>
            <a:p>
              <a:pPr algn="l">
                <a:lnSpc>
                  <a:spcPts val="2760"/>
                </a:lnSpc>
              </a:pPr>
              <a:endParaRPr lang="en-US" sz="2500">
                <a:solidFill>
                  <a:srgbClr val="404040"/>
                </a:solidFill>
                <a:latin typeface="Arial MT Pro"/>
                <a:ea typeface="Arial MT Pro"/>
                <a:cs typeface="Arial MT Pro"/>
                <a:sym typeface="Arial MT Pro"/>
              </a:endParaRPr>
            </a:p>
            <a:p>
              <a:pPr algn="l">
                <a:lnSpc>
                  <a:spcPts val="2760"/>
                </a:lnSpc>
              </a:pPr>
              <a:r>
                <a:rPr lang="en-US" sz="2500">
                  <a:solidFill>
                    <a:srgbClr val="404040"/>
                  </a:solidFill>
                  <a:latin typeface="Arial MT Pro"/>
                  <a:ea typeface="Arial MT Pro"/>
                  <a:cs typeface="Arial MT Pro"/>
                  <a:sym typeface="Arial MT Pro"/>
                </a:rPr>
                <a:t>- Arengumaades voolab tööstusreostus </a:t>
              </a:r>
              <a:r>
                <a:rPr lang="en-US" sz="2500" b="1">
                  <a:solidFill>
                    <a:srgbClr val="404040"/>
                  </a:solidFill>
                  <a:latin typeface="Arial MT Pro Bold"/>
                  <a:ea typeface="Arial MT Pro Bold"/>
                  <a:cs typeface="Arial MT Pro Bold"/>
                  <a:sym typeface="Arial MT Pro Bold"/>
                </a:rPr>
                <a:t>otse jõgedesse nt 2012 Shanghai</a:t>
              </a:r>
            </a:p>
            <a:p>
              <a:pPr algn="l">
                <a:lnSpc>
                  <a:spcPts val="2760"/>
                </a:lnSpc>
              </a:pPr>
              <a:endParaRPr lang="en-US" sz="2500" b="1">
                <a:solidFill>
                  <a:srgbClr val="404040"/>
                </a:solidFill>
                <a:latin typeface="Arial MT Pro Bold"/>
                <a:ea typeface="Arial MT Pro Bold"/>
                <a:cs typeface="Arial MT Pro Bold"/>
                <a:sym typeface="Arial MT Pro Bold"/>
              </a:endParaRPr>
            </a:p>
          </p:txBody>
        </p:sp>
      </p:grpSp>
      <p:sp>
        <p:nvSpPr>
          <p:cNvPr id="12" name="Freeform 12"/>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grpSp>
        <p:nvGrpSpPr>
          <p:cNvPr id="13" name="Group 13"/>
          <p:cNvGrpSpPr/>
          <p:nvPr/>
        </p:nvGrpSpPr>
        <p:grpSpPr>
          <a:xfrm>
            <a:off x="3889386" y="936165"/>
            <a:ext cx="13367530" cy="1921335"/>
            <a:chOff x="0" y="0"/>
            <a:chExt cx="17823374" cy="2561780"/>
          </a:xfrm>
        </p:grpSpPr>
        <p:sp>
          <p:nvSpPr>
            <p:cNvPr id="14" name="Freeform 14"/>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5" name="TextBox 15"/>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000000"/>
                  </a:solidFill>
                  <a:latin typeface="Arial MT Pro Bold"/>
                  <a:ea typeface="Arial MT Pro Bold"/>
                  <a:cs typeface="Arial MT Pro Bold"/>
                  <a:sym typeface="Arial MT Pro Bold"/>
                </a:rPr>
                <a:t>Vee kasutus tekstiilitööstuses</a:t>
              </a:r>
            </a:p>
            <a:p>
              <a:pPr algn="l">
                <a:lnSpc>
                  <a:spcPts val="6480"/>
                </a:lnSpc>
              </a:pPr>
              <a:endParaRPr lang="en-US" sz="5400" b="1">
                <a:solidFill>
                  <a:srgbClr val="000000"/>
                </a:solidFill>
                <a:latin typeface="Arial MT Pro Bold"/>
                <a:ea typeface="Arial MT Pro Bold"/>
                <a:cs typeface="Arial MT Pro Bold"/>
                <a:sym typeface="Arial MT Pro Bold"/>
              </a:endParaRPr>
            </a:p>
          </p:txBody>
        </p:sp>
      </p:grpSp>
      <p:sp>
        <p:nvSpPr>
          <p:cNvPr id="16" name="Freeform 16"/>
          <p:cNvSpPr/>
          <p:nvPr/>
        </p:nvSpPr>
        <p:spPr>
          <a:xfrm>
            <a:off x="10301480" y="2139089"/>
            <a:ext cx="6957820" cy="4120478"/>
          </a:xfrm>
          <a:custGeom>
            <a:avLst/>
            <a:gdLst/>
            <a:ahLst/>
            <a:cxnLst/>
            <a:rect l="l" t="t" r="r" b="b"/>
            <a:pathLst>
              <a:path w="6957820" h="4120478">
                <a:moveTo>
                  <a:pt x="0" y="0"/>
                </a:moveTo>
                <a:lnTo>
                  <a:pt x="6957820" y="0"/>
                </a:lnTo>
                <a:lnTo>
                  <a:pt x="6957820" y="4120478"/>
                </a:lnTo>
                <a:lnTo>
                  <a:pt x="0" y="4120478"/>
                </a:lnTo>
                <a:lnTo>
                  <a:pt x="0" y="0"/>
                </a:lnTo>
                <a:close/>
              </a:path>
            </a:pathLst>
          </a:custGeom>
          <a:blipFill>
            <a:blip r:embed="rId9"/>
            <a:stretch>
              <a:fillRect t="-2158" b="-2158"/>
            </a:stretch>
          </a:blipFill>
        </p:spPr>
        <p:txBody>
          <a:bodyPr/>
          <a:lstStyle/>
          <a:p>
            <a:endParaRPr lang="et-EE"/>
          </a:p>
        </p:txBody>
      </p:sp>
      <p:sp>
        <p:nvSpPr>
          <p:cNvPr id="17" name="Freeform 17"/>
          <p:cNvSpPr/>
          <p:nvPr/>
        </p:nvSpPr>
        <p:spPr>
          <a:xfrm>
            <a:off x="10573151" y="6511029"/>
            <a:ext cx="2635275" cy="3260333"/>
          </a:xfrm>
          <a:custGeom>
            <a:avLst/>
            <a:gdLst/>
            <a:ahLst/>
            <a:cxnLst/>
            <a:rect l="l" t="t" r="r" b="b"/>
            <a:pathLst>
              <a:path w="2635275" h="3260333">
                <a:moveTo>
                  <a:pt x="0" y="0"/>
                </a:moveTo>
                <a:lnTo>
                  <a:pt x="2635275" y="0"/>
                </a:lnTo>
                <a:lnTo>
                  <a:pt x="2635275" y="3260334"/>
                </a:lnTo>
                <a:lnTo>
                  <a:pt x="0" y="3260334"/>
                </a:lnTo>
                <a:lnTo>
                  <a:pt x="0" y="0"/>
                </a:lnTo>
                <a:close/>
              </a:path>
            </a:pathLst>
          </a:custGeom>
          <a:blipFill>
            <a:blip r:embed="rId10"/>
            <a:stretch>
              <a:fillRect b="-7771"/>
            </a:stretch>
          </a:blipFill>
        </p:spPr>
        <p:txBody>
          <a:bodyPr/>
          <a:lstStyle/>
          <a:p>
            <a:endParaRPr lang="et-EE"/>
          </a:p>
        </p:txBody>
      </p:sp>
      <p:sp>
        <p:nvSpPr>
          <p:cNvPr id="18" name="Freeform 18"/>
          <p:cNvSpPr/>
          <p:nvPr/>
        </p:nvSpPr>
        <p:spPr>
          <a:xfrm>
            <a:off x="13593889" y="6511029"/>
            <a:ext cx="3663027" cy="2747271"/>
          </a:xfrm>
          <a:custGeom>
            <a:avLst/>
            <a:gdLst/>
            <a:ahLst/>
            <a:cxnLst/>
            <a:rect l="l" t="t" r="r" b="b"/>
            <a:pathLst>
              <a:path w="3663027" h="2747271">
                <a:moveTo>
                  <a:pt x="0" y="0"/>
                </a:moveTo>
                <a:lnTo>
                  <a:pt x="3663027" y="0"/>
                </a:lnTo>
                <a:lnTo>
                  <a:pt x="3663027" y="2747271"/>
                </a:lnTo>
                <a:lnTo>
                  <a:pt x="0" y="2747271"/>
                </a:lnTo>
                <a:lnTo>
                  <a:pt x="0" y="0"/>
                </a:lnTo>
                <a:close/>
              </a:path>
            </a:pathLst>
          </a:custGeom>
          <a:blipFill>
            <a:blip r:embed="rId11"/>
            <a:stretch>
              <a:fillRect/>
            </a:stretch>
          </a:blipFill>
        </p:spPr>
        <p:txBody>
          <a:bodyPr/>
          <a:lstStyle/>
          <a:p>
            <a:endParaRPr lang="et-E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191212" y="2438217"/>
            <a:ext cx="8324386" cy="6971030"/>
            <a:chOff x="0" y="0"/>
            <a:chExt cx="11099182" cy="9294707"/>
          </a:xfrm>
        </p:grpSpPr>
        <p:sp>
          <p:nvSpPr>
            <p:cNvPr id="10" name="Freeform 10"/>
            <p:cNvSpPr/>
            <p:nvPr/>
          </p:nvSpPr>
          <p:spPr>
            <a:xfrm>
              <a:off x="0" y="0"/>
              <a:ext cx="11099182" cy="9294707"/>
            </a:xfrm>
            <a:custGeom>
              <a:avLst/>
              <a:gdLst/>
              <a:ahLst/>
              <a:cxnLst/>
              <a:rect l="l" t="t" r="r" b="b"/>
              <a:pathLst>
                <a:path w="11099182" h="9294707">
                  <a:moveTo>
                    <a:pt x="0" y="0"/>
                  </a:moveTo>
                  <a:lnTo>
                    <a:pt x="11099182" y="0"/>
                  </a:lnTo>
                  <a:lnTo>
                    <a:pt x="11099182" y="9294707"/>
                  </a:lnTo>
                  <a:lnTo>
                    <a:pt x="0" y="9294707"/>
                  </a:lnTo>
                  <a:close/>
                </a:path>
              </a:pathLst>
            </a:custGeom>
            <a:solidFill>
              <a:srgbClr val="000000">
                <a:alpha val="0"/>
              </a:srgbClr>
            </a:solidFill>
          </p:spPr>
          <p:txBody>
            <a:bodyPr/>
            <a:lstStyle/>
            <a:p>
              <a:endParaRPr lang="et-EE"/>
            </a:p>
          </p:txBody>
        </p:sp>
        <p:sp>
          <p:nvSpPr>
            <p:cNvPr id="11" name="TextBox 11"/>
            <p:cNvSpPr txBox="1"/>
            <p:nvPr/>
          </p:nvSpPr>
          <p:spPr>
            <a:xfrm>
              <a:off x="0" y="-28575"/>
              <a:ext cx="11099182" cy="9323282"/>
            </a:xfrm>
            <a:prstGeom prst="rect">
              <a:avLst/>
            </a:prstGeom>
          </p:spPr>
          <p:txBody>
            <a:bodyPr lIns="0" tIns="0" rIns="0" bIns="0" rtlCol="0" anchor="t"/>
            <a:lstStyle/>
            <a:p>
              <a:pPr algn="l">
                <a:lnSpc>
                  <a:spcPts val="276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India – rõivatööstus põhjustab veepuudust rohkem kui põllumajandus</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Suur osa India puuvillast kasvatatakse Madhya Pradeshi, Gujarati ja Maharashtra osariikides, kus sademed on ebaregulaarsed. Puuvilla kasvatamine vajab kuni 10–20 000 liitrit vett 1 kg kiudude kohta.</a:t>
              </a:r>
            </a:p>
            <a:p>
              <a:pPr algn="l">
                <a:lnSpc>
                  <a:spcPts val="2760"/>
                </a:lnSpc>
              </a:pPr>
              <a:endParaRPr lang="en-US" sz="2500">
                <a:solidFill>
                  <a:srgbClr val="404040"/>
                </a:solidFill>
                <a:latin typeface="Arial MT Pro"/>
                <a:ea typeface="Arial MT Pro"/>
                <a:cs typeface="Arial MT Pro"/>
                <a:sym typeface="Arial MT Pro"/>
              </a:endParaRP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Mitmes piirkonnas on põhjaveetase langenud üle 70 m, sest kastetakse intensiivselt põlde ja tekstiilivabrikud kasutavad sama vett tootmiseks.</a:t>
              </a:r>
            </a:p>
            <a:p>
              <a:pPr algn="l">
                <a:lnSpc>
                  <a:spcPts val="2760"/>
                </a:lnSpc>
              </a:pPr>
              <a:endParaRPr lang="en-US" sz="2500">
                <a:solidFill>
                  <a:srgbClr val="404040"/>
                </a:solidFill>
                <a:latin typeface="Arial MT Pro"/>
                <a:ea typeface="Arial MT Pro"/>
                <a:cs typeface="Arial MT Pro"/>
                <a:sym typeface="Arial MT Pro"/>
              </a:endParaRP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Näide: Tirupur (Tamil Nadu) – </a:t>
              </a:r>
              <a:r>
                <a:rPr lang="en-US" sz="2500" b="1">
                  <a:solidFill>
                    <a:srgbClr val="404040"/>
                  </a:solidFill>
                  <a:latin typeface="Arial MT Pro Bold"/>
                  <a:ea typeface="Arial MT Pro Bold"/>
                  <a:cs typeface="Arial MT Pro Bold"/>
                  <a:sym typeface="Arial MT Pro Bold"/>
                </a:rPr>
                <a:t>„T-särkide pealinn</a:t>
              </a:r>
              <a:r>
                <a:rPr lang="en-US" sz="2500">
                  <a:solidFill>
                    <a:srgbClr val="404040"/>
                  </a:solidFill>
                  <a:latin typeface="Arial MT Pro"/>
                  <a:ea typeface="Arial MT Pro"/>
                  <a:cs typeface="Arial MT Pro"/>
                  <a:sym typeface="Arial MT Pro"/>
                </a:rPr>
                <a:t>“, kus üle </a:t>
              </a:r>
              <a:r>
                <a:rPr lang="en-US" sz="2500" b="1">
                  <a:solidFill>
                    <a:srgbClr val="404040"/>
                  </a:solidFill>
                  <a:latin typeface="Arial MT Pro Bold"/>
                  <a:ea typeface="Arial MT Pro Bold"/>
                  <a:cs typeface="Arial MT Pro Bold"/>
                  <a:sym typeface="Arial MT Pro Bold"/>
                </a:rPr>
                <a:t>700 värvimistehase </a:t>
              </a:r>
              <a:r>
                <a:rPr lang="en-US" sz="2500">
                  <a:solidFill>
                    <a:srgbClr val="404040"/>
                  </a:solidFill>
                  <a:latin typeface="Arial MT Pro"/>
                  <a:ea typeface="Arial MT Pro"/>
                  <a:cs typeface="Arial MT Pro"/>
                  <a:sym typeface="Arial MT Pro"/>
                </a:rPr>
                <a:t>on aastaid saastanud ja ammendanud põhjaveevarusid.</a:t>
              </a:r>
            </a:p>
            <a:p>
              <a:pPr marL="1079502" lvl="2" indent="-359834" algn="l">
                <a:lnSpc>
                  <a:spcPts val="2760"/>
                </a:lnSpc>
                <a:buFont typeface="Arial"/>
                <a:buChar char="⚬"/>
              </a:pPr>
              <a:r>
                <a:rPr lang="en-US" sz="2500">
                  <a:solidFill>
                    <a:srgbClr val="404040"/>
                  </a:solidFill>
                  <a:latin typeface="Arial MT Pro"/>
                  <a:ea typeface="Arial MT Pro"/>
                  <a:cs typeface="Arial MT Pro"/>
                  <a:sym typeface="Arial MT Pro"/>
                </a:rPr>
                <a:t>2011. aastal sulges India kohus ajutiselt tuhandeid tööstusi, sest jõed olid mürgised.</a:t>
              </a:r>
            </a:p>
            <a:p>
              <a:pPr marL="1079502" lvl="2" indent="-359834" algn="l">
                <a:lnSpc>
                  <a:spcPts val="2760"/>
                </a:lnSpc>
                <a:buFont typeface="Arial"/>
                <a:buChar char="⚬"/>
              </a:pPr>
              <a:r>
                <a:rPr lang="en-US" sz="2500">
                  <a:solidFill>
                    <a:srgbClr val="404040"/>
                  </a:solidFill>
                  <a:latin typeface="Arial MT Pro"/>
                  <a:ea typeface="Arial MT Pro"/>
                  <a:cs typeface="Arial MT Pro"/>
                  <a:sym typeface="Arial MT Pro"/>
                </a:rPr>
                <a:t>Allikad: WWF India (2023), UNEP (2022), The Guardian (2021).</a:t>
              </a:r>
            </a:p>
            <a:p>
              <a:pPr algn="l">
                <a:lnSpc>
                  <a:spcPts val="2760"/>
                </a:lnSpc>
              </a:pPr>
              <a:endParaRPr lang="en-US" sz="2500">
                <a:solidFill>
                  <a:srgbClr val="404040"/>
                </a:solidFill>
                <a:latin typeface="Arial MT Pro"/>
                <a:ea typeface="Arial MT Pro"/>
                <a:cs typeface="Arial MT Pro"/>
                <a:sym typeface="Arial MT Pro"/>
              </a:endParaRPr>
            </a:p>
            <a:p>
              <a:pPr algn="l">
                <a:lnSpc>
                  <a:spcPts val="2760"/>
                </a:lnSpc>
              </a:pPr>
              <a:endParaRPr lang="en-US" sz="2500">
                <a:solidFill>
                  <a:srgbClr val="404040"/>
                </a:solidFill>
                <a:latin typeface="Arial MT Pro"/>
                <a:ea typeface="Arial MT Pro"/>
                <a:cs typeface="Arial MT Pro"/>
                <a:sym typeface="Arial MT Pro"/>
              </a:endParaRPr>
            </a:p>
          </p:txBody>
        </p:sp>
      </p:grpSp>
      <p:sp>
        <p:nvSpPr>
          <p:cNvPr id="12" name="Freeform 12"/>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grpSp>
        <p:nvGrpSpPr>
          <p:cNvPr id="13" name="Group 13"/>
          <p:cNvGrpSpPr/>
          <p:nvPr/>
        </p:nvGrpSpPr>
        <p:grpSpPr>
          <a:xfrm>
            <a:off x="3888582" y="935832"/>
            <a:ext cx="13368338" cy="1921668"/>
            <a:chOff x="0" y="0"/>
            <a:chExt cx="17824450" cy="2562224"/>
          </a:xfrm>
        </p:grpSpPr>
        <p:sp>
          <p:nvSpPr>
            <p:cNvPr id="14" name="Freeform 14"/>
            <p:cNvSpPr/>
            <p:nvPr/>
          </p:nvSpPr>
          <p:spPr>
            <a:xfrm>
              <a:off x="0" y="0"/>
              <a:ext cx="17824450" cy="2562224"/>
            </a:xfrm>
            <a:custGeom>
              <a:avLst/>
              <a:gdLst/>
              <a:ahLst/>
              <a:cxnLst/>
              <a:rect l="l" t="t" r="r" b="b"/>
              <a:pathLst>
                <a:path w="17824450" h="2562224">
                  <a:moveTo>
                    <a:pt x="0" y="0"/>
                  </a:moveTo>
                  <a:lnTo>
                    <a:pt x="17824450" y="0"/>
                  </a:lnTo>
                  <a:lnTo>
                    <a:pt x="17824450" y="2562224"/>
                  </a:lnTo>
                  <a:lnTo>
                    <a:pt x="0" y="2562224"/>
                  </a:lnTo>
                  <a:close/>
                </a:path>
              </a:pathLst>
            </a:custGeom>
            <a:solidFill>
              <a:srgbClr val="000000">
                <a:alpha val="0"/>
              </a:srgbClr>
            </a:solidFill>
          </p:spPr>
          <p:txBody>
            <a:bodyPr/>
            <a:lstStyle/>
            <a:p>
              <a:endParaRPr lang="et-EE"/>
            </a:p>
          </p:txBody>
        </p:sp>
        <p:sp>
          <p:nvSpPr>
            <p:cNvPr id="15" name="TextBox 15"/>
            <p:cNvSpPr txBox="1"/>
            <p:nvPr/>
          </p:nvSpPr>
          <p:spPr>
            <a:xfrm>
              <a:off x="0" y="-104775"/>
              <a:ext cx="17824450" cy="2666999"/>
            </a:xfrm>
            <a:prstGeom prst="rect">
              <a:avLst/>
            </a:prstGeom>
          </p:spPr>
          <p:txBody>
            <a:bodyPr lIns="0" tIns="0" rIns="0" bIns="0" rtlCol="0" anchor="t"/>
            <a:lstStyle/>
            <a:p>
              <a:pPr algn="l">
                <a:lnSpc>
                  <a:spcPts val="6480"/>
                </a:lnSpc>
              </a:pPr>
              <a:r>
                <a:rPr lang="en-US" sz="5400" b="1">
                  <a:solidFill>
                    <a:srgbClr val="000000"/>
                  </a:solidFill>
                  <a:latin typeface="Arial MT Pro Bold"/>
                  <a:ea typeface="Arial MT Pro Bold"/>
                  <a:cs typeface="Arial MT Pro Bold"/>
                  <a:sym typeface="Arial MT Pro Bold"/>
                </a:rPr>
                <a:t>Veevarude ammendamise näited</a:t>
              </a:r>
            </a:p>
            <a:p>
              <a:pPr algn="l">
                <a:lnSpc>
                  <a:spcPts val="6480"/>
                </a:lnSpc>
              </a:pPr>
              <a:endParaRPr lang="en-US" sz="5400" b="1">
                <a:solidFill>
                  <a:srgbClr val="000000"/>
                </a:solidFill>
                <a:latin typeface="Arial MT Pro Bold"/>
                <a:ea typeface="Arial MT Pro Bold"/>
                <a:cs typeface="Arial MT Pro Bold"/>
                <a:sym typeface="Arial MT Pro Bold"/>
              </a:endParaRPr>
            </a:p>
          </p:txBody>
        </p:sp>
      </p:grpSp>
      <p:sp>
        <p:nvSpPr>
          <p:cNvPr id="16" name="Freeform 16"/>
          <p:cNvSpPr/>
          <p:nvPr/>
        </p:nvSpPr>
        <p:spPr>
          <a:xfrm>
            <a:off x="10582276" y="2022436"/>
            <a:ext cx="6684169" cy="3937167"/>
          </a:xfrm>
          <a:custGeom>
            <a:avLst/>
            <a:gdLst/>
            <a:ahLst/>
            <a:cxnLst/>
            <a:rect l="l" t="t" r="r" b="b"/>
            <a:pathLst>
              <a:path w="6684169" h="3937167">
                <a:moveTo>
                  <a:pt x="0" y="0"/>
                </a:moveTo>
                <a:lnTo>
                  <a:pt x="6684168" y="0"/>
                </a:lnTo>
                <a:lnTo>
                  <a:pt x="6684168" y="3937168"/>
                </a:lnTo>
                <a:lnTo>
                  <a:pt x="0" y="3937168"/>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sp>
        <p:nvSpPr>
          <p:cNvPr id="9" name="Freeform 9"/>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grpSp>
        <p:nvGrpSpPr>
          <p:cNvPr id="10" name="Group 10"/>
          <p:cNvGrpSpPr/>
          <p:nvPr/>
        </p:nvGrpSpPr>
        <p:grpSpPr>
          <a:xfrm>
            <a:off x="3888582" y="935832"/>
            <a:ext cx="13368338" cy="1921668"/>
            <a:chOff x="0" y="0"/>
            <a:chExt cx="17824450" cy="2562224"/>
          </a:xfrm>
        </p:grpSpPr>
        <p:sp>
          <p:nvSpPr>
            <p:cNvPr id="11" name="Freeform 11"/>
            <p:cNvSpPr/>
            <p:nvPr/>
          </p:nvSpPr>
          <p:spPr>
            <a:xfrm>
              <a:off x="0" y="0"/>
              <a:ext cx="17824450" cy="2562224"/>
            </a:xfrm>
            <a:custGeom>
              <a:avLst/>
              <a:gdLst/>
              <a:ahLst/>
              <a:cxnLst/>
              <a:rect l="l" t="t" r="r" b="b"/>
              <a:pathLst>
                <a:path w="17824450" h="2562224">
                  <a:moveTo>
                    <a:pt x="0" y="0"/>
                  </a:moveTo>
                  <a:lnTo>
                    <a:pt x="17824450" y="0"/>
                  </a:lnTo>
                  <a:lnTo>
                    <a:pt x="17824450" y="2562224"/>
                  </a:lnTo>
                  <a:lnTo>
                    <a:pt x="0" y="2562224"/>
                  </a:lnTo>
                  <a:close/>
                </a:path>
              </a:pathLst>
            </a:custGeom>
            <a:solidFill>
              <a:srgbClr val="000000">
                <a:alpha val="0"/>
              </a:srgbClr>
            </a:solidFill>
          </p:spPr>
          <p:txBody>
            <a:bodyPr/>
            <a:lstStyle/>
            <a:p>
              <a:endParaRPr lang="et-EE"/>
            </a:p>
          </p:txBody>
        </p:sp>
        <p:sp>
          <p:nvSpPr>
            <p:cNvPr id="12" name="TextBox 12"/>
            <p:cNvSpPr txBox="1"/>
            <p:nvPr/>
          </p:nvSpPr>
          <p:spPr>
            <a:xfrm>
              <a:off x="0" y="-104775"/>
              <a:ext cx="17824450" cy="2666999"/>
            </a:xfrm>
            <a:prstGeom prst="rect">
              <a:avLst/>
            </a:prstGeom>
          </p:spPr>
          <p:txBody>
            <a:bodyPr lIns="0" tIns="0" rIns="0" bIns="0" rtlCol="0" anchor="t"/>
            <a:lstStyle/>
            <a:p>
              <a:pPr algn="l">
                <a:lnSpc>
                  <a:spcPts val="6480"/>
                </a:lnSpc>
              </a:pPr>
              <a:r>
                <a:rPr lang="en-US" sz="5400" b="1">
                  <a:solidFill>
                    <a:srgbClr val="000000"/>
                  </a:solidFill>
                  <a:latin typeface="Arial MT Pro Bold"/>
                  <a:ea typeface="Arial MT Pro Bold"/>
                  <a:cs typeface="Arial MT Pro Bold"/>
                  <a:sym typeface="Arial MT Pro Bold"/>
                </a:rPr>
                <a:t>Veevarude ammendamise näited</a:t>
              </a:r>
            </a:p>
            <a:p>
              <a:pPr algn="l">
                <a:lnSpc>
                  <a:spcPts val="6480"/>
                </a:lnSpc>
              </a:pPr>
              <a:endParaRPr lang="en-US" sz="5400" b="1">
                <a:solidFill>
                  <a:srgbClr val="000000"/>
                </a:solidFill>
                <a:latin typeface="Arial MT Pro Bold"/>
                <a:ea typeface="Arial MT Pro Bold"/>
                <a:cs typeface="Arial MT Pro Bold"/>
                <a:sym typeface="Arial MT Pro Bold"/>
              </a:endParaRPr>
            </a:p>
          </p:txBody>
        </p:sp>
      </p:grpSp>
      <p:grpSp>
        <p:nvGrpSpPr>
          <p:cNvPr id="13" name="Group 13"/>
          <p:cNvGrpSpPr/>
          <p:nvPr/>
        </p:nvGrpSpPr>
        <p:grpSpPr>
          <a:xfrm>
            <a:off x="1810717" y="1896666"/>
            <a:ext cx="15448582" cy="8685530"/>
            <a:chOff x="0" y="0"/>
            <a:chExt cx="20598110" cy="11580707"/>
          </a:xfrm>
        </p:grpSpPr>
        <p:sp>
          <p:nvSpPr>
            <p:cNvPr id="14" name="Freeform 14"/>
            <p:cNvSpPr/>
            <p:nvPr/>
          </p:nvSpPr>
          <p:spPr>
            <a:xfrm>
              <a:off x="0" y="0"/>
              <a:ext cx="20598110" cy="11580707"/>
            </a:xfrm>
            <a:custGeom>
              <a:avLst/>
              <a:gdLst/>
              <a:ahLst/>
              <a:cxnLst/>
              <a:rect l="l" t="t" r="r" b="b"/>
              <a:pathLst>
                <a:path w="20598110" h="11580707">
                  <a:moveTo>
                    <a:pt x="0" y="0"/>
                  </a:moveTo>
                  <a:lnTo>
                    <a:pt x="20598110" y="0"/>
                  </a:lnTo>
                  <a:lnTo>
                    <a:pt x="20598110" y="11580707"/>
                  </a:lnTo>
                  <a:lnTo>
                    <a:pt x="0" y="11580707"/>
                  </a:lnTo>
                  <a:close/>
                </a:path>
              </a:pathLst>
            </a:custGeom>
            <a:solidFill>
              <a:srgbClr val="000000">
                <a:alpha val="0"/>
              </a:srgbClr>
            </a:solidFill>
          </p:spPr>
          <p:txBody>
            <a:bodyPr/>
            <a:lstStyle/>
            <a:p>
              <a:endParaRPr lang="et-EE"/>
            </a:p>
          </p:txBody>
        </p:sp>
        <p:sp>
          <p:nvSpPr>
            <p:cNvPr id="15" name="TextBox 15"/>
            <p:cNvSpPr txBox="1"/>
            <p:nvPr/>
          </p:nvSpPr>
          <p:spPr>
            <a:xfrm>
              <a:off x="0" y="-28575"/>
              <a:ext cx="20598110" cy="11609282"/>
            </a:xfrm>
            <a:prstGeom prst="rect">
              <a:avLst/>
            </a:prstGeom>
          </p:spPr>
          <p:txBody>
            <a:bodyPr lIns="0" tIns="0" rIns="0" bIns="0" rtlCol="0" anchor="t"/>
            <a:lstStyle/>
            <a:p>
              <a:pPr algn="l">
                <a:lnSpc>
                  <a:spcPts val="2760"/>
                </a:lnSpc>
              </a:pPr>
              <a:r>
                <a:rPr lang="en-US" sz="2500" b="1">
                  <a:solidFill>
                    <a:srgbClr val="404040"/>
                  </a:solidFill>
                  <a:latin typeface="Arial MT Pro Bold"/>
                  <a:ea typeface="Arial MT Pro Bold"/>
                  <a:cs typeface="Arial MT Pro Bold"/>
                  <a:sym typeface="Arial MT Pro Bold"/>
                </a:rPr>
                <a:t>-Bangladesh – tekstiilitööstus konkureerib joogiveega</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Dhaka ümbruses kasutatakse iga päev hinnanguliselt </a:t>
              </a:r>
              <a:r>
                <a:rPr lang="en-US" sz="2500" b="1">
                  <a:solidFill>
                    <a:srgbClr val="404040"/>
                  </a:solidFill>
                  <a:latin typeface="Arial MT Pro Bold"/>
                  <a:ea typeface="Arial MT Pro Bold"/>
                  <a:cs typeface="Arial MT Pro Bold"/>
                  <a:sym typeface="Arial MT Pro Bold"/>
                </a:rPr>
                <a:t>1,5 miljardit liitrit vett, et värvida ja töödelda rõivaid ekspordiks.</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Põhjaveetase langeb seal igal aastal 2–3 meetrit, mis ohustab joogiveevarusid miljonitele inimestele.</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Allikas: WaterAid (2022), World Bank (2023).</a:t>
              </a:r>
            </a:p>
            <a:p>
              <a:pPr algn="l">
                <a:lnSpc>
                  <a:spcPts val="2760"/>
                </a:lnSpc>
              </a:pPr>
              <a:endParaRPr lang="en-US" sz="2500">
                <a:solidFill>
                  <a:srgbClr val="404040"/>
                </a:solidFill>
                <a:latin typeface="Arial MT Pro"/>
                <a:ea typeface="Arial MT Pro"/>
                <a:cs typeface="Arial MT Pro"/>
                <a:sym typeface="Arial MT Pro"/>
              </a:endParaRPr>
            </a:p>
            <a:p>
              <a:pPr algn="l">
                <a:lnSpc>
                  <a:spcPts val="2760"/>
                </a:lnSpc>
              </a:pPr>
              <a:r>
                <a:rPr lang="en-US" sz="2500" b="1">
                  <a:solidFill>
                    <a:srgbClr val="404040"/>
                  </a:solidFill>
                  <a:latin typeface="Arial MT Pro Bold"/>
                  <a:ea typeface="Arial MT Pro Bold"/>
                  <a:cs typeface="Arial MT Pro Bold"/>
                  <a:sym typeface="Arial MT Pro Bold"/>
                </a:rPr>
                <a:t>Pakistan – aastaringne veepuudus ja puuvillakeskne majandus</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Pakistan on neljas suurim puuvillatootja maailmas, kuid 90% puuvillast kasvatatakse Induse jõe piirkonnas, kus vesi on juba napp.</a:t>
              </a:r>
            </a:p>
            <a:p>
              <a:pPr algn="l">
                <a:lnSpc>
                  <a:spcPts val="2760"/>
                </a:lnSpc>
              </a:pPr>
              <a:r>
                <a:rPr lang="en-US" sz="2500">
                  <a:solidFill>
                    <a:srgbClr val="404040"/>
                  </a:solidFill>
                  <a:latin typeface="Arial MT Pro"/>
                  <a:ea typeface="Arial MT Pro"/>
                  <a:cs typeface="Arial MT Pro"/>
                  <a:sym typeface="Arial MT Pro"/>
                </a:rPr>
                <a:t> 2023.aastal teatas valitsus, et Induse delta on „ökoloogiliselt kriitiline“, sest vesi suunatakse peamiselt niisutamiseks.</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Tootmispiirkondades nagu Punjab ja Sindh on joogivesi paljudes külades muutunud kättesaamatuks või saastunuks.</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Allikad: FAO (2023), Pakistan Water Partnership (2022).</a:t>
              </a:r>
            </a:p>
            <a:p>
              <a:pPr algn="l">
                <a:lnSpc>
                  <a:spcPts val="2760"/>
                </a:lnSpc>
              </a:pPr>
              <a:endParaRPr lang="en-US" sz="2500">
                <a:solidFill>
                  <a:srgbClr val="404040"/>
                </a:solidFill>
                <a:latin typeface="Arial MT Pro"/>
                <a:ea typeface="Arial MT Pro"/>
                <a:cs typeface="Arial MT Pro"/>
                <a:sym typeface="Arial MT Pro"/>
              </a:endParaRPr>
            </a:p>
            <a:p>
              <a:pPr algn="l">
                <a:lnSpc>
                  <a:spcPts val="276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Lääne-Türgi – karmid normid veekasutusele</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Tekstiilitööstus on üks Lääne-Türgi (nt Denizli, Izmir, Bursa) olulisemaid tööstusharusid.</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Alates 2019. aastast peavad tehased esitama </a:t>
              </a:r>
              <a:r>
                <a:rPr lang="en-US" sz="2500" b="1">
                  <a:solidFill>
                    <a:srgbClr val="404040"/>
                  </a:solidFill>
                  <a:latin typeface="Arial MT Pro Bold"/>
                  <a:ea typeface="Arial MT Pro Bold"/>
                  <a:cs typeface="Arial MT Pro Bold"/>
                  <a:sym typeface="Arial MT Pro Bold"/>
                </a:rPr>
                <a:t>veekasutuse auditi ja investeerima puhastusseadmetess</a:t>
              </a:r>
              <a:r>
                <a:rPr lang="en-US" sz="2500">
                  <a:solidFill>
                    <a:srgbClr val="404040"/>
                  </a:solidFill>
                  <a:latin typeface="Arial MT Pro"/>
                  <a:ea typeface="Arial MT Pro"/>
                  <a:cs typeface="Arial MT Pro"/>
                  <a:sym typeface="Arial MT Pro"/>
                </a:rPr>
                <a:t>e.</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Denizli piirkonnas (tuntud rätikutootmise poolest) on rakendatud süsteem, kus </a:t>
              </a:r>
              <a:r>
                <a:rPr lang="en-US" sz="2500" b="1">
                  <a:solidFill>
                    <a:srgbClr val="404040"/>
                  </a:solidFill>
                  <a:latin typeface="Arial MT Pro Bold"/>
                  <a:ea typeface="Arial MT Pro Bold"/>
                  <a:cs typeface="Arial MT Pro Bold"/>
                  <a:sym typeface="Arial MT Pro Bold"/>
                </a:rPr>
                <a:t>40% tööstusveest ringlusse võetakse.</a:t>
              </a:r>
            </a:p>
            <a:p>
              <a:pPr marL="539751" lvl="1" indent="-269876" algn="l">
                <a:lnSpc>
                  <a:spcPts val="2760"/>
                </a:lnSpc>
                <a:buFont typeface="Arial"/>
                <a:buChar char="•"/>
              </a:pPr>
              <a:r>
                <a:rPr lang="en-US" sz="2500">
                  <a:solidFill>
                    <a:srgbClr val="404040"/>
                  </a:solidFill>
                  <a:latin typeface="Arial MT Pro"/>
                  <a:ea typeface="Arial MT Pro"/>
                  <a:cs typeface="Arial MT Pro"/>
                  <a:sym typeface="Arial MT Pro"/>
                </a:rPr>
                <a:t>Allikad: European Commission (2022). EU Textile Strategy Country Profiles; Turkish Textile Exporters Association (2023).</a:t>
              </a:r>
            </a:p>
            <a:p>
              <a:pPr algn="l">
                <a:lnSpc>
                  <a:spcPts val="2760"/>
                </a:lnSpc>
              </a:pPr>
              <a:endParaRPr lang="en-US" sz="2500">
                <a:solidFill>
                  <a:srgbClr val="404040"/>
                </a:solidFill>
                <a:latin typeface="Arial MT Pro"/>
                <a:ea typeface="Arial MT Pro"/>
                <a:cs typeface="Arial MT Pro"/>
                <a:sym typeface="Arial MT Pro"/>
              </a:endParaRPr>
            </a:p>
            <a:p>
              <a:pPr algn="l">
                <a:lnSpc>
                  <a:spcPts val="2760"/>
                </a:lnSpc>
              </a:pPr>
              <a:endParaRPr lang="en-US" sz="2500">
                <a:solidFill>
                  <a:srgbClr val="404040"/>
                </a:solidFill>
                <a:latin typeface="Arial MT Pro"/>
                <a:ea typeface="Arial MT Pro"/>
                <a:cs typeface="Arial MT Pro"/>
                <a:sym typeface="Arial MT Pro"/>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596246" y="2690431"/>
            <a:ext cx="7978886" cy="6984365"/>
            <a:chOff x="0" y="0"/>
            <a:chExt cx="10638514" cy="9312487"/>
          </a:xfrm>
        </p:grpSpPr>
        <p:sp>
          <p:nvSpPr>
            <p:cNvPr id="10" name="Freeform 10"/>
            <p:cNvSpPr/>
            <p:nvPr/>
          </p:nvSpPr>
          <p:spPr>
            <a:xfrm>
              <a:off x="0" y="0"/>
              <a:ext cx="10638514" cy="9312487"/>
            </a:xfrm>
            <a:custGeom>
              <a:avLst/>
              <a:gdLst/>
              <a:ahLst/>
              <a:cxnLst/>
              <a:rect l="l" t="t" r="r" b="b"/>
              <a:pathLst>
                <a:path w="10638514" h="9312487">
                  <a:moveTo>
                    <a:pt x="0" y="0"/>
                  </a:moveTo>
                  <a:lnTo>
                    <a:pt x="10638514" y="0"/>
                  </a:lnTo>
                  <a:lnTo>
                    <a:pt x="10638514" y="9312487"/>
                  </a:lnTo>
                  <a:lnTo>
                    <a:pt x="0" y="9312487"/>
                  </a:lnTo>
                  <a:close/>
                </a:path>
              </a:pathLst>
            </a:custGeom>
            <a:solidFill>
              <a:srgbClr val="000000">
                <a:alpha val="0"/>
              </a:srgbClr>
            </a:solidFill>
          </p:spPr>
          <p:txBody>
            <a:bodyPr/>
            <a:lstStyle/>
            <a:p>
              <a:endParaRPr lang="et-EE"/>
            </a:p>
          </p:txBody>
        </p:sp>
        <p:sp>
          <p:nvSpPr>
            <p:cNvPr id="11" name="TextBox 11"/>
            <p:cNvSpPr txBox="1"/>
            <p:nvPr/>
          </p:nvSpPr>
          <p:spPr>
            <a:xfrm>
              <a:off x="0" y="-28575"/>
              <a:ext cx="10638514" cy="9341062"/>
            </a:xfrm>
            <a:prstGeom prst="rect">
              <a:avLst/>
            </a:prstGeom>
          </p:spPr>
          <p:txBody>
            <a:bodyPr lIns="0" tIns="0" rIns="0" bIns="0" rtlCol="0" anchor="t"/>
            <a:lstStyle/>
            <a:p>
              <a:pPr algn="l">
                <a:lnSpc>
                  <a:spcPts val="275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Kasvav veesurve sunnib tööstust innovatsiooniks.</a:t>
              </a:r>
            </a:p>
            <a:p>
              <a:pPr algn="l">
                <a:lnSpc>
                  <a:spcPts val="2759"/>
                </a:lnSpc>
              </a:pPr>
              <a:endParaRPr lang="en-US" sz="2499" b="1">
                <a:solidFill>
                  <a:srgbClr val="404040"/>
                </a:solidFill>
                <a:latin typeface="Arial MT Pro Bold"/>
                <a:ea typeface="Arial MT Pro Bold"/>
                <a:cs typeface="Arial MT Pro Bold"/>
                <a:sym typeface="Arial MT Pro Bold"/>
              </a:endParaRPr>
            </a:p>
            <a:p>
              <a:pPr algn="l">
                <a:lnSpc>
                  <a:spcPts val="2759"/>
                </a:lnSpc>
              </a:pPr>
              <a:r>
                <a:rPr lang="en-US" sz="2499">
                  <a:solidFill>
                    <a:srgbClr val="404040"/>
                  </a:solidFill>
                  <a:latin typeface="Arial MT Pro"/>
                  <a:ea typeface="Arial MT Pro"/>
                  <a:cs typeface="Arial MT Pro"/>
                  <a:sym typeface="Arial MT Pro"/>
                </a:rPr>
                <a:t>- Mõned brändid on hakanud avaldama oma </a:t>
              </a:r>
              <a:r>
                <a:rPr lang="en-US" sz="2499" b="1">
                  <a:solidFill>
                    <a:srgbClr val="404040"/>
                  </a:solidFill>
                  <a:latin typeface="Arial MT Pro Bold"/>
                  <a:ea typeface="Arial MT Pro Bold"/>
                  <a:cs typeface="Arial MT Pro Bold"/>
                  <a:sym typeface="Arial MT Pro Bold"/>
                </a:rPr>
                <a:t>veekasutuse aruandeid</a:t>
              </a:r>
              <a:r>
                <a:rPr lang="en-US" sz="2499">
                  <a:solidFill>
                    <a:srgbClr val="404040"/>
                  </a:solidFill>
                  <a:latin typeface="Arial MT Pro"/>
                  <a:ea typeface="Arial MT Pro"/>
                  <a:cs typeface="Arial MT Pro"/>
                  <a:sym typeface="Arial MT Pro"/>
                </a:rPr>
                <a:t>.</a:t>
              </a:r>
            </a:p>
            <a:p>
              <a:pPr algn="l">
                <a:lnSpc>
                  <a:spcPts val="2759"/>
                </a:lnSpc>
              </a:pPr>
              <a:endParaRPr lang="en-US" sz="2499">
                <a:solidFill>
                  <a:srgbClr val="404040"/>
                </a:solidFill>
                <a:latin typeface="Arial MT Pro"/>
                <a:ea typeface="Arial MT Pro"/>
                <a:cs typeface="Arial MT Pro"/>
                <a:sym typeface="Arial MT Pro"/>
              </a:endParaRPr>
            </a:p>
            <a:p>
              <a:pPr algn="l">
                <a:lnSpc>
                  <a:spcPts val="275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GOTS-sertifikaat</a:t>
              </a:r>
              <a:r>
                <a:rPr lang="en-US" sz="2499">
                  <a:solidFill>
                    <a:srgbClr val="404040"/>
                  </a:solidFill>
                  <a:latin typeface="Arial MT Pro"/>
                  <a:ea typeface="Arial MT Pro"/>
                  <a:cs typeface="Arial MT Pro"/>
                  <a:sym typeface="Arial MT Pro"/>
                </a:rPr>
                <a:t> nõuab tõendit vee säästmisest tootmises.</a:t>
              </a:r>
            </a:p>
            <a:p>
              <a:pPr algn="l">
                <a:lnSpc>
                  <a:spcPts val="2759"/>
                </a:lnSpc>
              </a:pPr>
              <a:endParaRPr lang="en-US" sz="2499">
                <a:solidFill>
                  <a:srgbClr val="404040"/>
                </a:solidFill>
                <a:latin typeface="Arial MT Pro"/>
                <a:ea typeface="Arial MT Pro"/>
                <a:cs typeface="Arial MT Pro"/>
                <a:sym typeface="Arial MT Pro"/>
              </a:endParaRPr>
            </a:p>
            <a:p>
              <a:pPr algn="l">
                <a:lnSpc>
                  <a:spcPts val="275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Veejalajälje mõõtmine </a:t>
              </a:r>
              <a:r>
                <a:rPr lang="en-US" sz="2499">
                  <a:solidFill>
                    <a:srgbClr val="404040"/>
                  </a:solidFill>
                  <a:latin typeface="Arial MT Pro"/>
                  <a:ea typeface="Arial MT Pro"/>
                  <a:cs typeface="Arial MT Pro"/>
                  <a:sym typeface="Arial MT Pro"/>
                </a:rPr>
                <a:t>muutub normiks (nt Levi’s).</a:t>
              </a:r>
            </a:p>
            <a:p>
              <a:pPr algn="l">
                <a:lnSpc>
                  <a:spcPts val="2759"/>
                </a:lnSpc>
              </a:pPr>
              <a:endParaRPr lang="en-US" sz="2499">
                <a:solidFill>
                  <a:srgbClr val="404040"/>
                </a:solidFill>
                <a:latin typeface="Arial MT Pro"/>
                <a:ea typeface="Arial MT Pro"/>
                <a:cs typeface="Arial MT Pro"/>
                <a:sym typeface="Arial MT Pro"/>
              </a:endParaRPr>
            </a:p>
            <a:p>
              <a:pPr algn="l">
                <a:lnSpc>
                  <a:spcPts val="2759"/>
                </a:lnSpc>
              </a:pPr>
              <a:r>
                <a:rPr lang="en-US" sz="2499">
                  <a:solidFill>
                    <a:srgbClr val="404040"/>
                  </a:solidFill>
                  <a:latin typeface="Arial MT Pro"/>
                  <a:ea typeface="Arial MT Pro"/>
                  <a:cs typeface="Arial MT Pro"/>
                  <a:sym typeface="Arial MT Pro"/>
                </a:rPr>
                <a:t>- Säästlikud tootmismeetodid saavad </a:t>
              </a:r>
              <a:r>
                <a:rPr lang="en-US" sz="2499" b="1">
                  <a:solidFill>
                    <a:srgbClr val="404040"/>
                  </a:solidFill>
                  <a:latin typeface="Arial MT Pro Bold"/>
                  <a:ea typeface="Arial MT Pro Bold"/>
                  <a:cs typeface="Arial MT Pro Bold"/>
                  <a:sym typeface="Arial MT Pro Bold"/>
                </a:rPr>
                <a:t>riikliku toetuse </a:t>
              </a:r>
              <a:r>
                <a:rPr lang="en-US" sz="2499">
                  <a:solidFill>
                    <a:srgbClr val="404040"/>
                  </a:solidFill>
                  <a:latin typeface="Arial MT Pro"/>
                  <a:ea typeface="Arial MT Pro"/>
                  <a:cs typeface="Arial MT Pro"/>
                  <a:sym typeface="Arial MT Pro"/>
                </a:rPr>
                <a:t>(nt Hollandis).</a:t>
              </a:r>
            </a:p>
            <a:p>
              <a:pPr algn="l">
                <a:lnSpc>
                  <a:spcPts val="2759"/>
                </a:lnSpc>
              </a:pPr>
              <a:endParaRPr lang="en-US" sz="2499">
                <a:solidFill>
                  <a:srgbClr val="404040"/>
                </a:solidFill>
                <a:latin typeface="Arial MT Pro"/>
                <a:ea typeface="Arial MT Pro"/>
                <a:cs typeface="Arial MT Pro"/>
                <a:sym typeface="Arial MT Pro"/>
              </a:endParaRPr>
            </a:p>
            <a:p>
              <a:pPr algn="l">
                <a:lnSpc>
                  <a:spcPts val="275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Euroopa Liidu direktiivid </a:t>
              </a:r>
              <a:r>
                <a:rPr lang="en-US" sz="2499">
                  <a:solidFill>
                    <a:srgbClr val="404040"/>
                  </a:solidFill>
                  <a:latin typeface="Arial MT Pro"/>
                  <a:ea typeface="Arial MT Pro"/>
                  <a:cs typeface="Arial MT Pro"/>
                  <a:sym typeface="Arial MT Pro"/>
                </a:rPr>
                <a:t>nõuavad veekasutuse vähendamist rõivatööstuses.</a:t>
              </a:r>
            </a:p>
            <a:p>
              <a:pPr algn="l">
                <a:lnSpc>
                  <a:spcPts val="2759"/>
                </a:lnSpc>
              </a:pPr>
              <a:endParaRPr lang="en-US" sz="2499">
                <a:solidFill>
                  <a:srgbClr val="404040"/>
                </a:solidFill>
                <a:latin typeface="Arial MT Pro"/>
                <a:ea typeface="Arial MT Pro"/>
                <a:cs typeface="Arial MT Pro"/>
                <a:sym typeface="Arial MT Pro"/>
              </a:endParaRPr>
            </a:p>
            <a:p>
              <a:pPr algn="l">
                <a:lnSpc>
                  <a:spcPts val="275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Vastutustundlikud brändid </a:t>
              </a:r>
              <a:r>
                <a:rPr lang="en-US" sz="2499">
                  <a:solidFill>
                    <a:srgbClr val="404040"/>
                  </a:solidFill>
                  <a:latin typeface="Arial MT Pro"/>
                  <a:ea typeface="Arial MT Pro"/>
                  <a:cs typeface="Arial MT Pro"/>
                  <a:sym typeface="Arial MT Pro"/>
                </a:rPr>
                <a:t>viivad tootmise üle väiksema veemõjuga piirkondadesse.</a:t>
              </a:r>
            </a:p>
            <a:p>
              <a:pPr marL="452437" lvl="1" indent="-226219" algn="l">
                <a:lnSpc>
                  <a:spcPts val="2759"/>
                </a:lnSpc>
              </a:pPr>
              <a:r>
                <a:rPr lang="en-US" sz="2499">
                  <a:solidFill>
                    <a:srgbClr val="404040"/>
                  </a:solidFill>
                  <a:latin typeface="Arial MT Pro"/>
                  <a:ea typeface="Arial MT Pro"/>
                  <a:cs typeface="Arial MT Pro"/>
                  <a:sym typeface="Arial MT Pro"/>
                </a:rPr>
                <a:t> </a:t>
              </a:r>
            </a:p>
            <a:p>
              <a:pPr marL="452437" lvl="1" indent="-226219" algn="l">
                <a:lnSpc>
                  <a:spcPts val="2999"/>
                </a:lnSpc>
              </a:pPr>
              <a:endParaRPr lang="en-US" sz="2499">
                <a:solidFill>
                  <a:srgbClr val="404040"/>
                </a:solidFill>
                <a:latin typeface="Arial MT Pro"/>
                <a:ea typeface="Arial MT Pro"/>
                <a:cs typeface="Arial MT Pro"/>
                <a:sym typeface="Arial MT Pro"/>
              </a:endParaRPr>
            </a:p>
          </p:txBody>
        </p:sp>
      </p:grpSp>
      <p:sp>
        <p:nvSpPr>
          <p:cNvPr id="12" name="Freeform 12"/>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grpSp>
        <p:nvGrpSpPr>
          <p:cNvPr id="13" name="Group 13"/>
          <p:cNvGrpSpPr/>
          <p:nvPr/>
        </p:nvGrpSpPr>
        <p:grpSpPr>
          <a:xfrm>
            <a:off x="3041877" y="768763"/>
            <a:ext cx="13368338" cy="1921668"/>
            <a:chOff x="0" y="0"/>
            <a:chExt cx="17824450" cy="2562224"/>
          </a:xfrm>
        </p:grpSpPr>
        <p:sp>
          <p:nvSpPr>
            <p:cNvPr id="14" name="Freeform 14"/>
            <p:cNvSpPr/>
            <p:nvPr/>
          </p:nvSpPr>
          <p:spPr>
            <a:xfrm>
              <a:off x="0" y="0"/>
              <a:ext cx="17824450" cy="2562224"/>
            </a:xfrm>
            <a:custGeom>
              <a:avLst/>
              <a:gdLst/>
              <a:ahLst/>
              <a:cxnLst/>
              <a:rect l="l" t="t" r="r" b="b"/>
              <a:pathLst>
                <a:path w="17824450" h="2562224">
                  <a:moveTo>
                    <a:pt x="0" y="0"/>
                  </a:moveTo>
                  <a:lnTo>
                    <a:pt x="17824450" y="0"/>
                  </a:lnTo>
                  <a:lnTo>
                    <a:pt x="17824450" y="2562224"/>
                  </a:lnTo>
                  <a:lnTo>
                    <a:pt x="0" y="2562224"/>
                  </a:lnTo>
                  <a:close/>
                </a:path>
              </a:pathLst>
            </a:custGeom>
            <a:solidFill>
              <a:srgbClr val="000000">
                <a:alpha val="0"/>
              </a:srgbClr>
            </a:solidFill>
          </p:spPr>
          <p:txBody>
            <a:bodyPr/>
            <a:lstStyle/>
            <a:p>
              <a:endParaRPr lang="et-EE"/>
            </a:p>
          </p:txBody>
        </p:sp>
        <p:sp>
          <p:nvSpPr>
            <p:cNvPr id="15" name="TextBox 15"/>
            <p:cNvSpPr txBox="1"/>
            <p:nvPr/>
          </p:nvSpPr>
          <p:spPr>
            <a:xfrm>
              <a:off x="0" y="-104775"/>
              <a:ext cx="17824450" cy="2666999"/>
            </a:xfrm>
            <a:prstGeom prst="rect">
              <a:avLst/>
            </a:prstGeom>
          </p:spPr>
          <p:txBody>
            <a:bodyPr lIns="0" tIns="0" rIns="0" bIns="0" rtlCol="0" anchor="t"/>
            <a:lstStyle/>
            <a:p>
              <a:pPr algn="l">
                <a:lnSpc>
                  <a:spcPts val="6480"/>
                </a:lnSpc>
              </a:pPr>
              <a:r>
                <a:rPr lang="en-US" sz="5400" b="1">
                  <a:solidFill>
                    <a:srgbClr val="000000"/>
                  </a:solidFill>
                  <a:latin typeface="Arial MT Pro Bold"/>
                  <a:ea typeface="Arial MT Pro Bold"/>
                  <a:cs typeface="Arial MT Pro Bold"/>
                  <a:sym typeface="Arial MT Pro Bold"/>
                </a:rPr>
                <a:t>Vee kasutus tekstiilitööstuses sunnib muutuma</a:t>
              </a:r>
            </a:p>
          </p:txBody>
        </p:sp>
      </p:grpSp>
      <p:sp>
        <p:nvSpPr>
          <p:cNvPr id="16" name="Freeform 16"/>
          <p:cNvSpPr/>
          <p:nvPr/>
        </p:nvSpPr>
        <p:spPr>
          <a:xfrm>
            <a:off x="10796188" y="2346502"/>
            <a:ext cx="7491812" cy="4496427"/>
          </a:xfrm>
          <a:custGeom>
            <a:avLst/>
            <a:gdLst/>
            <a:ahLst/>
            <a:cxnLst/>
            <a:rect l="l" t="t" r="r" b="b"/>
            <a:pathLst>
              <a:path w="7491812" h="4496427">
                <a:moveTo>
                  <a:pt x="0" y="0"/>
                </a:moveTo>
                <a:lnTo>
                  <a:pt x="7491812" y="0"/>
                </a:lnTo>
                <a:lnTo>
                  <a:pt x="7491812" y="4496428"/>
                </a:lnTo>
                <a:lnTo>
                  <a:pt x="0" y="4496428"/>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579665" y="342900"/>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Tarbija mõju ja valikud sh </a:t>
              </a:r>
            </a:p>
            <a:p>
              <a:pPr algn="l">
                <a:lnSpc>
                  <a:spcPts val="6480"/>
                </a:lnSpc>
              </a:pPr>
              <a:r>
                <a:rPr lang="en-US" sz="5400" b="1">
                  <a:solidFill>
                    <a:srgbClr val="262626"/>
                  </a:solidFill>
                  <a:latin typeface="Arial MT Pro Bold"/>
                  <a:ea typeface="Arial MT Pro Bold"/>
                  <a:cs typeface="Arial MT Pro Bold"/>
                  <a:sym typeface="Arial MT Pro Bold"/>
                </a:rPr>
                <a:t>rohepesu</a:t>
              </a:r>
            </a:p>
          </p:txBody>
        </p:sp>
      </p:grpSp>
      <p:grpSp>
        <p:nvGrpSpPr>
          <p:cNvPr id="12" name="Group 12"/>
          <p:cNvGrpSpPr/>
          <p:nvPr/>
        </p:nvGrpSpPr>
        <p:grpSpPr>
          <a:xfrm>
            <a:off x="1528475" y="2264235"/>
            <a:ext cx="9296944" cy="7702550"/>
            <a:chOff x="0" y="0"/>
            <a:chExt cx="12293263" cy="10185011"/>
          </a:xfrm>
        </p:grpSpPr>
        <p:sp>
          <p:nvSpPr>
            <p:cNvPr id="13" name="Freeform 13"/>
            <p:cNvSpPr/>
            <p:nvPr/>
          </p:nvSpPr>
          <p:spPr>
            <a:xfrm>
              <a:off x="0" y="0"/>
              <a:ext cx="12293264" cy="10185011"/>
            </a:xfrm>
            <a:custGeom>
              <a:avLst/>
              <a:gdLst/>
              <a:ahLst/>
              <a:cxnLst/>
              <a:rect l="l" t="t" r="r" b="b"/>
              <a:pathLst>
                <a:path w="12293264" h="10185011">
                  <a:moveTo>
                    <a:pt x="0" y="0"/>
                  </a:moveTo>
                  <a:lnTo>
                    <a:pt x="12293264" y="0"/>
                  </a:lnTo>
                  <a:lnTo>
                    <a:pt x="12293264" y="10185011"/>
                  </a:lnTo>
                  <a:lnTo>
                    <a:pt x="0" y="10185011"/>
                  </a:lnTo>
                  <a:close/>
                </a:path>
              </a:pathLst>
            </a:custGeom>
            <a:solidFill>
              <a:srgbClr val="000000">
                <a:alpha val="0"/>
              </a:srgbClr>
            </a:solidFill>
          </p:spPr>
          <p:txBody>
            <a:bodyPr/>
            <a:lstStyle/>
            <a:p>
              <a:endParaRPr lang="et-EE"/>
            </a:p>
          </p:txBody>
        </p:sp>
        <p:sp>
          <p:nvSpPr>
            <p:cNvPr id="14" name="TextBox 14"/>
            <p:cNvSpPr txBox="1"/>
            <p:nvPr/>
          </p:nvSpPr>
          <p:spPr>
            <a:xfrm>
              <a:off x="0" y="-57150"/>
              <a:ext cx="12293263" cy="10242161"/>
            </a:xfrm>
            <a:prstGeom prst="rect">
              <a:avLst/>
            </a:prstGeom>
          </p:spPr>
          <p:txBody>
            <a:bodyPr lIns="0" tIns="0" rIns="0" bIns="0" rtlCol="0" anchor="t"/>
            <a:lstStyle/>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 Tarbijate surve on viinud paljud brändid </a:t>
              </a:r>
              <a:r>
                <a:rPr lang="en-US" sz="2500" b="1">
                  <a:solidFill>
                    <a:srgbClr val="404040"/>
                  </a:solidFill>
                  <a:latin typeface="Arial MT Pro Bold"/>
                  <a:ea typeface="Arial MT Pro Bold"/>
                  <a:cs typeface="Arial MT Pro Bold"/>
                  <a:sym typeface="Arial MT Pro Bold"/>
                </a:rPr>
                <a:t>vastutustundlikumate tootmisviisideni</a:t>
              </a:r>
              <a:r>
                <a:rPr lang="en-US" sz="2500">
                  <a:solidFill>
                    <a:srgbClr val="404040"/>
                  </a:solidFill>
                  <a:latin typeface="Arial MT Pro"/>
                  <a:ea typeface="Arial MT Pro"/>
                  <a:cs typeface="Arial MT Pro"/>
                  <a:sym typeface="Arial MT Pro"/>
                </a:rPr>
                <a:t> (nt H&amp;M Conscious, Zalando pre-owned). Samas on seal palju ka rohepesu.</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Rohepesu </a:t>
              </a:r>
              <a:r>
                <a:rPr lang="en-US" sz="2500">
                  <a:solidFill>
                    <a:srgbClr val="404040"/>
                  </a:solidFill>
                  <a:latin typeface="Arial MT Pro"/>
                  <a:ea typeface="Arial MT Pro"/>
                  <a:cs typeface="Arial MT Pro"/>
                  <a:sym typeface="Arial MT Pro"/>
                </a:rPr>
                <a:t>on t</a:t>
              </a:r>
              <a:r>
                <a:rPr lang="en-US" sz="2500" b="1">
                  <a:solidFill>
                    <a:srgbClr val="404040"/>
                  </a:solidFill>
                  <a:latin typeface="Arial MT Pro Bold"/>
                  <a:ea typeface="Arial MT Pro Bold"/>
                  <a:cs typeface="Arial MT Pro Bold"/>
                  <a:sym typeface="Arial MT Pro Bold"/>
                </a:rPr>
                <a:t>arbijat eksitav turundus, kus organisatsiooni ja/või selle tooteid esitletakse keskkonnasõbralikumana kui nad tegelikkuses on.</a:t>
              </a:r>
            </a:p>
            <a:p>
              <a:pPr algn="l">
                <a:lnSpc>
                  <a:spcPts val="3000"/>
                </a:lnSpc>
              </a:pPr>
              <a:endParaRPr lang="en-US" sz="2500" b="1">
                <a:solidFill>
                  <a:srgbClr val="404040"/>
                </a:solidFill>
                <a:latin typeface="Arial MT Pro Bold"/>
                <a:ea typeface="Arial MT Pro Bold"/>
                <a:cs typeface="Arial MT Pro Bold"/>
                <a:sym typeface="Arial MT Pro Bold"/>
              </a:endParaRPr>
            </a:p>
            <a:p>
              <a:pPr algn="l">
                <a:lnSpc>
                  <a:spcPts val="300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Toodete parandamine </a:t>
              </a:r>
              <a:r>
                <a:rPr lang="en-US" sz="2500">
                  <a:solidFill>
                    <a:srgbClr val="404040"/>
                  </a:solidFill>
                  <a:latin typeface="Arial MT Pro"/>
                  <a:ea typeface="Arial MT Pro"/>
                  <a:cs typeface="Arial MT Pro"/>
                  <a:sym typeface="Arial MT Pro"/>
                </a:rPr>
                <a:t>pikendab eluiga mitmekordselt – iga parandatud ese hoiab kokku ressursse.</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Taaskasutus</a:t>
              </a:r>
              <a:r>
                <a:rPr lang="en-US" sz="2500">
                  <a:solidFill>
                    <a:srgbClr val="404040"/>
                  </a:solidFill>
                  <a:latin typeface="Arial MT Pro"/>
                  <a:ea typeface="Arial MT Pro"/>
                  <a:cs typeface="Arial MT Pro"/>
                  <a:sym typeface="Arial MT Pro"/>
                </a:rPr>
                <a:t> (second-hand, rõivavahetus) vähendab jäätmeid ja CO₂.</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a:solidFill>
                    <a:srgbClr val="404040"/>
                  </a:solidFill>
                  <a:latin typeface="Arial MT Pro"/>
                  <a:ea typeface="Arial MT Pro"/>
                  <a:cs typeface="Arial MT Pro"/>
                  <a:sym typeface="Arial MT Pro"/>
                </a:rPr>
                <a:t>- Sotsiaalmeedia trendid mõjutavad tarbimist – #slowfashion, #30wears.</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Uuringud näitavad, et noored (Gen Z) on valmis maksma rohkem keskkonnasõbralike rõivaste eest.</a:t>
              </a:r>
            </a:p>
            <a:p>
              <a:pPr marL="452438" lvl="1" indent="-226219" algn="l">
                <a:lnSpc>
                  <a:spcPts val="3000"/>
                </a:lnSpc>
              </a:pPr>
              <a:endParaRPr lang="en-US" sz="2500" b="1">
                <a:solidFill>
                  <a:srgbClr val="404040"/>
                </a:solidFill>
                <a:latin typeface="Arial MT Pro Bold"/>
                <a:ea typeface="Arial MT Pro Bold"/>
                <a:cs typeface="Arial MT Pro Bold"/>
                <a:sym typeface="Arial MT Pro Bold"/>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3772590" y="342900"/>
            <a:ext cx="2637624" cy="2611435"/>
          </a:xfrm>
          <a:custGeom>
            <a:avLst/>
            <a:gdLst/>
            <a:ahLst/>
            <a:cxnLst/>
            <a:rect l="l" t="t" r="r" b="b"/>
            <a:pathLst>
              <a:path w="2637624" h="2611435">
                <a:moveTo>
                  <a:pt x="0" y="0"/>
                </a:moveTo>
                <a:lnTo>
                  <a:pt x="2637625" y="0"/>
                </a:lnTo>
                <a:lnTo>
                  <a:pt x="2637625" y="2611435"/>
                </a:lnTo>
                <a:lnTo>
                  <a:pt x="0" y="2611435"/>
                </a:lnTo>
                <a:lnTo>
                  <a:pt x="0" y="0"/>
                </a:lnTo>
                <a:close/>
              </a:path>
            </a:pathLst>
          </a:custGeom>
          <a:blipFill>
            <a:blip r:embed="rId9"/>
            <a:stretch>
              <a:fillRect/>
            </a:stretch>
          </a:blipFill>
        </p:spPr>
        <p:txBody>
          <a:bodyPr/>
          <a:lstStyle/>
          <a:p>
            <a:endParaRPr lang="et-EE"/>
          </a:p>
        </p:txBody>
      </p:sp>
      <p:sp>
        <p:nvSpPr>
          <p:cNvPr id="17" name="TextBox 17"/>
          <p:cNvSpPr txBox="1"/>
          <p:nvPr/>
        </p:nvSpPr>
        <p:spPr>
          <a:xfrm>
            <a:off x="10825419" y="2897185"/>
            <a:ext cx="6420179" cy="6915150"/>
          </a:xfrm>
          <a:prstGeom prst="rect">
            <a:avLst/>
          </a:prstGeom>
        </p:spPr>
        <p:txBody>
          <a:bodyPr lIns="0" tIns="0" rIns="0" bIns="0" rtlCol="0" anchor="t">
            <a:spAutoFit/>
          </a:bodyPr>
          <a:lstStyle/>
          <a:p>
            <a:pPr algn="l">
              <a:lnSpc>
                <a:spcPts val="3000"/>
              </a:lnSpc>
            </a:pPr>
            <a:r>
              <a:rPr lang="en-US" sz="2500" b="1">
                <a:solidFill>
                  <a:srgbClr val="404040"/>
                </a:solidFill>
                <a:latin typeface="Arial MT Pro Bold"/>
                <a:ea typeface="Arial MT Pro Bold"/>
                <a:cs typeface="Arial MT Pro Bold"/>
                <a:sym typeface="Arial MT Pro Bold"/>
              </a:rPr>
              <a:t>Rohepesu:</a:t>
            </a:r>
          </a:p>
          <a:p>
            <a:pPr marL="452438" lvl="1" indent="-226219" algn="l">
              <a:lnSpc>
                <a:spcPts val="3000"/>
              </a:lnSpc>
              <a:spcBef>
                <a:spcPct val="0"/>
              </a:spcBef>
            </a:pPr>
            <a:r>
              <a:rPr lang="en-US" sz="2500" u="none" strike="noStrike">
                <a:solidFill>
                  <a:srgbClr val="404040"/>
                </a:solidFill>
                <a:latin typeface="Arial MT Pro"/>
                <a:ea typeface="Arial MT Pro"/>
                <a:cs typeface="Arial MT Pro"/>
                <a:sym typeface="Arial MT Pro"/>
              </a:rPr>
              <a:t>H&amp;M Concious kollektsioon, reklaamides seda kui keskkonnasõbralikku valikut.</a:t>
            </a:r>
          </a:p>
          <a:p>
            <a:pPr marL="452438" lvl="1" indent="-226219" algn="l">
              <a:lnSpc>
                <a:spcPts val="3000"/>
              </a:lnSpc>
              <a:spcBef>
                <a:spcPct val="0"/>
              </a:spcBef>
            </a:pPr>
            <a:r>
              <a:rPr lang="en-US" sz="2500" u="none" strike="noStrike">
                <a:solidFill>
                  <a:srgbClr val="404040"/>
                </a:solidFill>
                <a:latin typeface="Arial MT Pro"/>
                <a:ea typeface="Arial MT Pro"/>
                <a:cs typeface="Arial MT Pro"/>
                <a:sym typeface="Arial MT Pro"/>
              </a:rPr>
              <a:t>Iga toode on 50% ulatuses valmistatud  rohkem</a:t>
            </a:r>
          </a:p>
          <a:p>
            <a:pPr marL="452438" lvl="1" indent="-226219" algn="l">
              <a:lnSpc>
                <a:spcPts val="3000"/>
              </a:lnSpc>
              <a:spcBef>
                <a:spcPct val="0"/>
              </a:spcBef>
            </a:pPr>
            <a:r>
              <a:rPr lang="en-US" sz="2500" u="none" strike="noStrike">
                <a:solidFill>
                  <a:srgbClr val="404040"/>
                </a:solidFill>
                <a:latin typeface="Arial MT Pro"/>
                <a:ea typeface="Arial MT Pro"/>
                <a:cs typeface="Arial MT Pro"/>
                <a:sym typeface="Arial MT Pro"/>
              </a:rPr>
              <a:t>kestlikemast materjalidest.</a:t>
            </a:r>
          </a:p>
          <a:p>
            <a:pPr marL="452438" lvl="1" indent="-226219" algn="l">
              <a:lnSpc>
                <a:spcPts val="3000"/>
              </a:lnSpc>
              <a:spcBef>
                <a:spcPct val="0"/>
              </a:spcBef>
            </a:pPr>
            <a:r>
              <a:rPr lang="en-US" sz="2500" u="none" strike="noStrike">
                <a:solidFill>
                  <a:srgbClr val="404040"/>
                </a:solidFill>
                <a:latin typeface="Arial MT Pro"/>
                <a:ea typeface="Arial MT Pro"/>
                <a:cs typeface="Arial MT Pro"/>
                <a:sym typeface="Arial MT Pro"/>
              </a:rPr>
              <a:t>Näiteks orgaaniline puuvill või taastöödeldud polüester.  </a:t>
            </a:r>
          </a:p>
          <a:p>
            <a:pPr marL="452438" lvl="1" indent="-226219" algn="l">
              <a:lnSpc>
                <a:spcPts val="3000"/>
              </a:lnSpc>
              <a:spcBef>
                <a:spcPct val="0"/>
              </a:spcBef>
            </a:pPr>
            <a:endParaRPr lang="en-US" sz="2500" u="none" strike="noStrike">
              <a:solidFill>
                <a:srgbClr val="404040"/>
              </a:solidFill>
              <a:latin typeface="Arial MT Pro"/>
              <a:ea typeface="Arial MT Pro"/>
              <a:cs typeface="Arial MT Pro"/>
              <a:sym typeface="Arial MT Pro"/>
            </a:endParaRPr>
          </a:p>
          <a:p>
            <a:pPr algn="l">
              <a:lnSpc>
                <a:spcPts val="3000"/>
              </a:lnSpc>
              <a:spcBef>
                <a:spcPct val="0"/>
              </a:spcBef>
            </a:pPr>
            <a:r>
              <a:rPr lang="en-US" sz="2500" b="1" u="none" strike="noStrike">
                <a:solidFill>
                  <a:srgbClr val="404040"/>
                </a:solidFill>
                <a:latin typeface="Arial MT Pro Bold"/>
                <a:ea typeface="Arial MT Pro Bold"/>
                <a:cs typeface="Arial MT Pro Bold"/>
                <a:sym typeface="Arial MT Pro Bold"/>
              </a:rPr>
              <a:t>Kvaliteedist tagamise tõttu on taaskasutatud puuvilla vaid kuni 20% materjalist.</a:t>
            </a:r>
          </a:p>
          <a:p>
            <a:pPr algn="l">
              <a:lnSpc>
                <a:spcPts val="3000"/>
              </a:lnSpc>
              <a:spcBef>
                <a:spcPct val="0"/>
              </a:spcBef>
            </a:pPr>
            <a:r>
              <a:rPr lang="en-US" sz="2500" u="none" strike="noStrike">
                <a:solidFill>
                  <a:srgbClr val="404040"/>
                </a:solidFill>
                <a:latin typeface="Arial MT Pro"/>
                <a:ea typeface="Arial MT Pro"/>
                <a:cs typeface="Arial MT Pro"/>
                <a:sym typeface="Arial MT Pro"/>
              </a:rPr>
              <a:t>Allikas: D'Arcy, C. (2020). "Is H&amp;M's 'Conscious' collecYon greenwashing in disguise?" Good On You.</a:t>
            </a:r>
          </a:p>
          <a:p>
            <a:pPr marL="452438" lvl="1" indent="-226219" algn="l">
              <a:lnSpc>
                <a:spcPts val="3000"/>
              </a:lnSpc>
              <a:spcBef>
                <a:spcPct val="0"/>
              </a:spcBef>
            </a:pPr>
            <a:endParaRPr lang="en-US" sz="2500" u="none" strike="noStrike">
              <a:solidFill>
                <a:srgbClr val="404040"/>
              </a:solidFill>
              <a:latin typeface="Arial MT Pro"/>
              <a:ea typeface="Arial MT Pro"/>
              <a:cs typeface="Arial MT Pro"/>
              <a:sym typeface="Arial MT Pro"/>
            </a:endParaRPr>
          </a:p>
          <a:p>
            <a:pPr marL="452438" lvl="1" indent="-226219" algn="l">
              <a:lnSpc>
                <a:spcPts val="3000"/>
              </a:lnSpc>
              <a:spcBef>
                <a:spcPct val="0"/>
              </a:spcBef>
            </a:pPr>
            <a:endParaRPr lang="en-US" sz="2500" u="none" strike="noStrike">
              <a:solidFill>
                <a:srgbClr val="404040"/>
              </a:solidFill>
              <a:latin typeface="Arial MT Pro"/>
              <a:ea typeface="Arial MT Pro"/>
              <a:cs typeface="Arial MT Pro"/>
              <a:sym typeface="Arial MT Pro"/>
            </a:endParaRPr>
          </a:p>
          <a:p>
            <a:pPr marL="452438" lvl="1" indent="-226219" algn="l">
              <a:lnSpc>
                <a:spcPts val="3000"/>
              </a:lnSpc>
              <a:spcBef>
                <a:spcPct val="0"/>
              </a:spcBef>
            </a:pPr>
            <a:endParaRPr lang="en-US" sz="2500" u="none" strike="noStrike">
              <a:solidFill>
                <a:srgbClr val="404040"/>
              </a:solidFill>
              <a:latin typeface="Arial MT Pro"/>
              <a:ea typeface="Arial MT Pro"/>
              <a:cs typeface="Arial MT Pro"/>
              <a:sym typeface="Arial MT P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579665" y="342900"/>
            <a:ext cx="14326176" cy="2635758"/>
            <a:chOff x="0" y="0"/>
            <a:chExt cx="19101568" cy="3514344"/>
          </a:xfrm>
        </p:grpSpPr>
        <p:sp>
          <p:nvSpPr>
            <p:cNvPr id="10" name="Freeform 10"/>
            <p:cNvSpPr/>
            <p:nvPr/>
          </p:nvSpPr>
          <p:spPr>
            <a:xfrm>
              <a:off x="0" y="0"/>
              <a:ext cx="19101567" cy="3514344"/>
            </a:xfrm>
            <a:custGeom>
              <a:avLst/>
              <a:gdLst/>
              <a:ahLst/>
              <a:cxnLst/>
              <a:rect l="l" t="t" r="r" b="b"/>
              <a:pathLst>
                <a:path w="19101567" h="3514344">
                  <a:moveTo>
                    <a:pt x="0" y="0"/>
                  </a:moveTo>
                  <a:lnTo>
                    <a:pt x="19101567" y="0"/>
                  </a:lnTo>
                  <a:lnTo>
                    <a:pt x="19101567" y="3514344"/>
                  </a:lnTo>
                  <a:lnTo>
                    <a:pt x="0" y="3514344"/>
                  </a:lnTo>
                  <a:close/>
                </a:path>
              </a:pathLst>
            </a:custGeom>
            <a:solidFill>
              <a:srgbClr val="000000">
                <a:alpha val="0"/>
              </a:srgbClr>
            </a:solidFill>
          </p:spPr>
          <p:txBody>
            <a:bodyPr/>
            <a:lstStyle/>
            <a:p>
              <a:endParaRPr lang="et-EE"/>
            </a:p>
          </p:txBody>
        </p:sp>
        <p:sp>
          <p:nvSpPr>
            <p:cNvPr id="11" name="TextBox 11"/>
            <p:cNvSpPr txBox="1"/>
            <p:nvPr/>
          </p:nvSpPr>
          <p:spPr>
            <a:xfrm>
              <a:off x="0" y="-104775"/>
              <a:ext cx="19101568" cy="3619119"/>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Üsaldusväärsed tööriistad ja indeksid kestlikku tootja kontrollimiseks (1)</a:t>
              </a: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1528475" y="2264235"/>
            <a:ext cx="8500412" cy="7335148"/>
            <a:chOff x="0" y="0"/>
            <a:chExt cx="11240017" cy="9699198"/>
          </a:xfrm>
        </p:grpSpPr>
        <p:sp>
          <p:nvSpPr>
            <p:cNvPr id="13" name="Freeform 13"/>
            <p:cNvSpPr/>
            <p:nvPr/>
          </p:nvSpPr>
          <p:spPr>
            <a:xfrm>
              <a:off x="0" y="0"/>
              <a:ext cx="11240017" cy="9699198"/>
            </a:xfrm>
            <a:custGeom>
              <a:avLst/>
              <a:gdLst/>
              <a:ahLst/>
              <a:cxnLst/>
              <a:rect l="l" t="t" r="r" b="b"/>
              <a:pathLst>
                <a:path w="11240017" h="9699198">
                  <a:moveTo>
                    <a:pt x="0" y="0"/>
                  </a:moveTo>
                  <a:lnTo>
                    <a:pt x="11240017" y="0"/>
                  </a:lnTo>
                  <a:lnTo>
                    <a:pt x="11240017" y="9699198"/>
                  </a:lnTo>
                  <a:lnTo>
                    <a:pt x="0" y="9699198"/>
                  </a:lnTo>
                  <a:close/>
                </a:path>
              </a:pathLst>
            </a:custGeom>
            <a:solidFill>
              <a:srgbClr val="000000">
                <a:alpha val="0"/>
              </a:srgbClr>
            </a:solidFill>
          </p:spPr>
          <p:txBody>
            <a:bodyPr/>
            <a:lstStyle/>
            <a:p>
              <a:endParaRPr lang="et-EE"/>
            </a:p>
          </p:txBody>
        </p:sp>
        <p:sp>
          <p:nvSpPr>
            <p:cNvPr id="14" name="TextBox 14"/>
            <p:cNvSpPr txBox="1"/>
            <p:nvPr/>
          </p:nvSpPr>
          <p:spPr>
            <a:xfrm>
              <a:off x="0" y="-57150"/>
              <a:ext cx="11240017" cy="9756348"/>
            </a:xfrm>
            <a:prstGeom prst="rect">
              <a:avLst/>
            </a:prstGeom>
          </p:spPr>
          <p:txBody>
            <a:bodyPr lIns="0" tIns="0" rIns="0" bIns="0" rtlCol="0" anchor="t"/>
            <a:lstStyle/>
            <a:p>
              <a:pPr algn="l">
                <a:lnSpc>
                  <a:spcPts val="3000"/>
                </a:lnSpc>
              </a:pPr>
              <a:r>
                <a:rPr lang="en-US" sz="2500" b="1">
                  <a:solidFill>
                    <a:srgbClr val="404040"/>
                  </a:solidFill>
                  <a:latin typeface="Arial MT Pro Bold"/>
                  <a:ea typeface="Arial MT Pro Bold"/>
                  <a:cs typeface="Arial MT Pro Bold"/>
                  <a:sym typeface="Arial MT Pro Bold"/>
                </a:rPr>
                <a:t>   Fashion Transparency Index</a:t>
              </a: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 See indeks hindab ja võrdleb, kui palju moebrändid avalikult avaldavad infot oma sotsiaalsete ja keskkonnamõjude, tootmisprotsesside ja tarnijate kohta. </a:t>
              </a:r>
              <a:r>
                <a:rPr lang="en-US" sz="2500" u="sng">
                  <a:solidFill>
                    <a:srgbClr val="365F91"/>
                  </a:solidFill>
                  <a:latin typeface="Arial MT Pro"/>
                  <a:ea typeface="Arial MT Pro"/>
                  <a:cs typeface="Arial MT Pro"/>
                  <a:sym typeface="Arial MT Pro"/>
                  <a:hlinkClick r:id="rId8" tooltip="https://issuu.com/fashionrevolution/docs/fashion_transparency_index_2023_pages?fr=xKAE9_zU1NQ"/>
                </a:rPr>
                <a:t>fashionrevolution.org+2fashionrevolution.org+2</a:t>
              </a:r>
              <a:r>
                <a:rPr lang="en-US" sz="2500">
                  <a:solidFill>
                    <a:srgbClr val="365F91"/>
                  </a:solidFill>
                  <a:latin typeface="Arial MT Pro"/>
                  <a:ea typeface="Arial MT Pro"/>
                  <a:cs typeface="Arial MT Pro"/>
                  <a:sym typeface="Arial MT Pro"/>
                </a:rPr>
                <a:t> </a:t>
              </a: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 Kui bränd on indeksis ja suhteliselt kõrgel positsioonil, on see hea märk läbipaistvusest.</a:t>
              </a:r>
            </a:p>
            <a:p>
              <a:pPr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Good On You</a:t>
              </a:r>
              <a:r>
                <a:rPr lang="en-US" sz="2500">
                  <a:solidFill>
                    <a:srgbClr val="404040"/>
                  </a:solidFill>
                  <a:latin typeface="Arial MT Pro"/>
                  <a:ea typeface="Arial MT Pro"/>
                  <a:cs typeface="Arial MT Pro"/>
                  <a:sym typeface="Arial MT Pro"/>
                </a:rPr>
                <a:t> Veebiplatvorm, mis annab hinnanguid moebrändidele nende keskkonna-, inim- ja loomauuringute põhjal. </a:t>
              </a:r>
              <a:r>
                <a:rPr lang="en-US" sz="2500">
                  <a:solidFill>
                    <a:srgbClr val="365F91"/>
                  </a:solidFill>
                  <a:latin typeface="Arial MT Pro"/>
                  <a:ea typeface="Arial MT Pro"/>
                  <a:cs typeface="Arial MT Pro"/>
                  <a:sym typeface="Arial MT Pro"/>
                </a:rPr>
                <a:t>https://directory.goodonyou.eco/ </a:t>
              </a: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 Saad vaadata brändi nime kaudu, kas see on reitingus – “Good”, “It's a start” vms.</a:t>
              </a:r>
            </a:p>
            <a:p>
              <a:pPr algn="l">
                <a:lnSpc>
                  <a:spcPts val="3000"/>
                </a:lnSpc>
              </a:pPr>
              <a:r>
                <a:rPr lang="en-US" sz="2500">
                  <a:solidFill>
                    <a:srgbClr val="404040"/>
                  </a:solidFill>
                  <a:latin typeface="Arial MT Pro"/>
                  <a:ea typeface="Arial MT Pro"/>
                  <a:cs typeface="Arial MT Pro"/>
                  <a:sym typeface="Arial MT Pro"/>
                </a:rPr>
                <a:t>   </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pPr>
              <a:endParaRPr lang="en-US" sz="2500">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9"/>
            <a:stretch>
              <a:fillRect/>
            </a:stretch>
          </a:blipFill>
        </p:spPr>
        <p:txBody>
          <a:bodyPr/>
          <a:lstStyle/>
          <a:p>
            <a:endParaRPr lang="et-EE"/>
          </a:p>
        </p:txBody>
      </p:sp>
      <p:sp>
        <p:nvSpPr>
          <p:cNvPr id="16" name="Freeform 16"/>
          <p:cNvSpPr/>
          <p:nvPr/>
        </p:nvSpPr>
        <p:spPr>
          <a:xfrm>
            <a:off x="10425112" y="7929113"/>
            <a:ext cx="2879245" cy="1605179"/>
          </a:xfrm>
          <a:custGeom>
            <a:avLst/>
            <a:gdLst/>
            <a:ahLst/>
            <a:cxnLst/>
            <a:rect l="l" t="t" r="r" b="b"/>
            <a:pathLst>
              <a:path w="2879245" h="1605179">
                <a:moveTo>
                  <a:pt x="0" y="0"/>
                </a:moveTo>
                <a:lnTo>
                  <a:pt x="2879245" y="0"/>
                </a:lnTo>
                <a:lnTo>
                  <a:pt x="2879245" y="1605179"/>
                </a:lnTo>
                <a:lnTo>
                  <a:pt x="0" y="1605179"/>
                </a:lnTo>
                <a:lnTo>
                  <a:pt x="0" y="0"/>
                </a:lnTo>
                <a:close/>
              </a:path>
            </a:pathLst>
          </a:custGeom>
          <a:blipFill>
            <a:blip r:embed="rId10"/>
            <a:stretch>
              <a:fillRect/>
            </a:stretch>
          </a:blipFill>
        </p:spPr>
        <p:txBody>
          <a:bodyPr/>
          <a:lstStyle/>
          <a:p>
            <a:endParaRPr lang="et-EE"/>
          </a:p>
        </p:txBody>
      </p:sp>
      <p:sp>
        <p:nvSpPr>
          <p:cNvPr id="17" name="TextBox 17"/>
          <p:cNvSpPr txBox="1"/>
          <p:nvPr/>
        </p:nvSpPr>
        <p:spPr>
          <a:xfrm>
            <a:off x="1817862" y="7941128"/>
            <a:ext cx="7335663" cy="1162050"/>
          </a:xfrm>
          <a:prstGeom prst="rect">
            <a:avLst/>
          </a:prstGeom>
        </p:spPr>
        <p:txBody>
          <a:bodyPr lIns="0" tIns="0" rIns="0" bIns="0" rtlCol="0" anchor="t">
            <a:spAutoFit/>
          </a:bodyPr>
          <a:lstStyle/>
          <a:p>
            <a:pPr algn="ctr">
              <a:lnSpc>
                <a:spcPts val="2999"/>
              </a:lnSpc>
            </a:pPr>
            <a:endParaRPr/>
          </a:p>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 Harjutus: Kui paljudel on teil seljas täna jätkusuutliku rõivatootja rõivad??</a:t>
            </a:r>
          </a:p>
        </p:txBody>
      </p:sp>
      <p:sp>
        <p:nvSpPr>
          <p:cNvPr id="18" name="Freeform 18"/>
          <p:cNvSpPr/>
          <p:nvPr/>
        </p:nvSpPr>
        <p:spPr>
          <a:xfrm>
            <a:off x="10425112" y="1832508"/>
            <a:ext cx="7862888" cy="5585990"/>
          </a:xfrm>
          <a:custGeom>
            <a:avLst/>
            <a:gdLst/>
            <a:ahLst/>
            <a:cxnLst/>
            <a:rect l="l" t="t" r="r" b="b"/>
            <a:pathLst>
              <a:path w="7862888" h="5585990">
                <a:moveTo>
                  <a:pt x="0" y="0"/>
                </a:moveTo>
                <a:lnTo>
                  <a:pt x="7862888" y="0"/>
                </a:lnTo>
                <a:lnTo>
                  <a:pt x="7862888" y="5585990"/>
                </a:lnTo>
                <a:lnTo>
                  <a:pt x="0" y="5585990"/>
                </a:lnTo>
                <a:lnTo>
                  <a:pt x="0" y="0"/>
                </a:lnTo>
                <a:close/>
              </a:path>
            </a:pathLst>
          </a:custGeom>
          <a:blipFill>
            <a:blip r:embed="rId11"/>
            <a:stretch>
              <a:fillRect/>
            </a:stretch>
          </a:blipFill>
        </p:spPr>
        <p:txBody>
          <a:bodyPr/>
          <a:lstStyle/>
          <a:p>
            <a:endParaRPr lang="et-E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579665" y="342900"/>
            <a:ext cx="14326176" cy="2635758"/>
            <a:chOff x="0" y="0"/>
            <a:chExt cx="19101568" cy="3514344"/>
          </a:xfrm>
        </p:grpSpPr>
        <p:sp>
          <p:nvSpPr>
            <p:cNvPr id="10" name="Freeform 10"/>
            <p:cNvSpPr/>
            <p:nvPr/>
          </p:nvSpPr>
          <p:spPr>
            <a:xfrm>
              <a:off x="0" y="0"/>
              <a:ext cx="19101567" cy="3514344"/>
            </a:xfrm>
            <a:custGeom>
              <a:avLst/>
              <a:gdLst/>
              <a:ahLst/>
              <a:cxnLst/>
              <a:rect l="l" t="t" r="r" b="b"/>
              <a:pathLst>
                <a:path w="19101567" h="3514344">
                  <a:moveTo>
                    <a:pt x="0" y="0"/>
                  </a:moveTo>
                  <a:lnTo>
                    <a:pt x="19101567" y="0"/>
                  </a:lnTo>
                  <a:lnTo>
                    <a:pt x="19101567" y="3514344"/>
                  </a:lnTo>
                  <a:lnTo>
                    <a:pt x="0" y="3514344"/>
                  </a:lnTo>
                  <a:close/>
                </a:path>
              </a:pathLst>
            </a:custGeom>
            <a:solidFill>
              <a:srgbClr val="000000">
                <a:alpha val="0"/>
              </a:srgbClr>
            </a:solidFill>
          </p:spPr>
          <p:txBody>
            <a:bodyPr/>
            <a:lstStyle/>
            <a:p>
              <a:endParaRPr lang="et-EE"/>
            </a:p>
          </p:txBody>
        </p:sp>
        <p:sp>
          <p:nvSpPr>
            <p:cNvPr id="11" name="TextBox 11"/>
            <p:cNvSpPr txBox="1"/>
            <p:nvPr/>
          </p:nvSpPr>
          <p:spPr>
            <a:xfrm>
              <a:off x="0" y="-104775"/>
              <a:ext cx="19101568" cy="3619119"/>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Üsaldusväärsed tööriistad ja indeksid kestlikku tootja kontrollimiseks (2)</a:t>
              </a: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1028700" y="2055147"/>
            <a:ext cx="16579911" cy="7702550"/>
            <a:chOff x="0" y="0"/>
            <a:chExt cx="21923463" cy="10185011"/>
          </a:xfrm>
        </p:grpSpPr>
        <p:sp>
          <p:nvSpPr>
            <p:cNvPr id="13" name="Freeform 13"/>
            <p:cNvSpPr/>
            <p:nvPr/>
          </p:nvSpPr>
          <p:spPr>
            <a:xfrm>
              <a:off x="0" y="0"/>
              <a:ext cx="21923463" cy="10185011"/>
            </a:xfrm>
            <a:custGeom>
              <a:avLst/>
              <a:gdLst/>
              <a:ahLst/>
              <a:cxnLst/>
              <a:rect l="l" t="t" r="r" b="b"/>
              <a:pathLst>
                <a:path w="21923463" h="10185011">
                  <a:moveTo>
                    <a:pt x="0" y="0"/>
                  </a:moveTo>
                  <a:lnTo>
                    <a:pt x="21923463" y="0"/>
                  </a:lnTo>
                  <a:lnTo>
                    <a:pt x="21923463" y="10185011"/>
                  </a:lnTo>
                  <a:lnTo>
                    <a:pt x="0" y="10185011"/>
                  </a:lnTo>
                  <a:close/>
                </a:path>
              </a:pathLst>
            </a:custGeom>
            <a:solidFill>
              <a:srgbClr val="000000">
                <a:alpha val="0"/>
              </a:srgbClr>
            </a:solidFill>
          </p:spPr>
          <p:txBody>
            <a:bodyPr/>
            <a:lstStyle/>
            <a:p>
              <a:endParaRPr lang="et-EE"/>
            </a:p>
          </p:txBody>
        </p:sp>
        <p:sp>
          <p:nvSpPr>
            <p:cNvPr id="14" name="TextBox 14"/>
            <p:cNvSpPr txBox="1"/>
            <p:nvPr/>
          </p:nvSpPr>
          <p:spPr>
            <a:xfrm>
              <a:off x="0" y="-57150"/>
              <a:ext cx="21923463" cy="10242161"/>
            </a:xfrm>
            <a:prstGeom prst="rect">
              <a:avLst/>
            </a:prstGeom>
          </p:spPr>
          <p:txBody>
            <a:bodyPr lIns="0" tIns="0" rIns="0" bIns="0" rtlCol="0" anchor="t"/>
            <a:lstStyle/>
            <a:p>
              <a:pPr algn="l">
                <a:lnSpc>
                  <a:spcPts val="3000"/>
                </a:lnSpc>
              </a:pPr>
              <a:r>
                <a:rPr lang="en-US" sz="2500" b="1">
                  <a:solidFill>
                    <a:srgbClr val="404040"/>
                  </a:solidFill>
                  <a:latin typeface="Arial MT Pro Bold"/>
                  <a:ea typeface="Arial MT Pro Bold"/>
                  <a:cs typeface="Arial MT Pro Bold"/>
                  <a:sym typeface="Arial MT Pro Bold"/>
                </a:rPr>
                <a:t>  </a:t>
              </a: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Sertifikaadid ja märgised</a:t>
              </a: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OEKO-TEX (nt Made in Green) – kontrollib, et riideesemed ei sisaldaks kahjulikke aineid ja tootmisprotsess vastaks keskkonna- ja töötingimuste normidele.</a:t>
              </a: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GOTS, Fairtrade, Bluesign jt – kui tootja suudab esitada usaldusväärseid sertifikaate, see on tugev tõend.</a:t>
              </a: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Kontrolli, kas tootja toob sertifikaadi detailid ja auditeerijad avalikult välja</a:t>
              </a:r>
              <a:r>
                <a:rPr lang="en-US" sz="2500" b="1">
                  <a:solidFill>
                    <a:srgbClr val="404040"/>
                  </a:solidFill>
                  <a:latin typeface="Arial MT Pro Bold"/>
                  <a:ea typeface="Arial MT Pro Bold"/>
                  <a:cs typeface="Arial MT Pro Bold"/>
                  <a:sym typeface="Arial MT Pro Bold"/>
                </a:rPr>
                <a:t>.</a:t>
              </a:r>
            </a:p>
            <a:p>
              <a:pPr algn="l">
                <a:lnSpc>
                  <a:spcPts val="300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Ettevõtte avalikud aruanded &amp; ESG-raportid</a:t>
              </a:r>
            </a:p>
            <a:p>
              <a:pPr marL="539751" lvl="1" indent="-269876" algn="l">
                <a:lnSpc>
                  <a:spcPts val="3000"/>
                </a:lnSpc>
                <a:buFont typeface="Arial"/>
                <a:buChar char="•"/>
              </a:pPr>
              <a:r>
                <a:rPr lang="en-US" sz="2500">
                  <a:solidFill>
                    <a:srgbClr val="404040"/>
                  </a:solidFill>
                  <a:latin typeface="Arial MT Pro"/>
                  <a:ea typeface="Arial MT Pro"/>
                  <a:cs typeface="Arial MT Pro"/>
                  <a:sym typeface="Arial MT Pro"/>
                </a:rPr>
                <a:t>Otsi ettevõtte veebilehel “sustainability”, “CSR (Corporate Social Responsibility)” või “ESG report” sektsioone.</a:t>
              </a:r>
            </a:p>
            <a:p>
              <a:pPr marL="539751" lvl="1" indent="-269876" algn="l">
                <a:lnSpc>
                  <a:spcPts val="3000"/>
                </a:lnSpc>
                <a:buFont typeface="Arial"/>
                <a:buChar char="•"/>
              </a:pPr>
              <a:r>
                <a:rPr lang="en-US" sz="2500">
                  <a:solidFill>
                    <a:srgbClr val="404040"/>
                  </a:solidFill>
                  <a:latin typeface="Arial MT Pro"/>
                  <a:ea typeface="Arial MT Pro"/>
                  <a:cs typeface="Arial MT Pro"/>
                  <a:sym typeface="Arial MT Pro"/>
                </a:rPr>
                <a:t>Kontrolli, kas nad esitavad mõõdikuid (näiteks CO₂ emissioonid, veekasutus, kemikaalid, jäätmed) ja võrdlusandmeid (eelmiste aastate vs uued).</a:t>
              </a: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Vaata ka kolmanda osapoole audititega aruandeid.</a:t>
              </a: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Regulatiivne raamistik – CSRD</a:t>
              </a:r>
            </a:p>
            <a:p>
              <a:pPr marL="539751" lvl="1" indent="-269876" algn="l">
                <a:lnSpc>
                  <a:spcPts val="3000"/>
                </a:lnSpc>
                <a:buFont typeface="Arial"/>
                <a:buChar char="•"/>
              </a:pPr>
              <a:r>
                <a:rPr lang="en-US" sz="2500">
                  <a:solidFill>
                    <a:srgbClr val="404040"/>
                  </a:solidFill>
                  <a:latin typeface="Arial MT Pro"/>
                  <a:ea typeface="Arial MT Pro"/>
                  <a:cs typeface="Arial MT Pro"/>
                  <a:sym typeface="Arial MT Pro"/>
                </a:rPr>
                <a:t> Euroopa Liidu uus raamistiku direktiiv CSRD (Corporate Sustainability Reporting Directive) koormab suuri tekstiili- ja rõivatootjaid selgema aruandlusega keskkonna- ja sotsiaalvaldkondades. </a:t>
              </a:r>
              <a:r>
                <a:rPr lang="en-US" sz="2500" u="sng">
                  <a:solidFill>
                    <a:srgbClr val="404040"/>
                  </a:solidFill>
                  <a:latin typeface="Arial MT Pro"/>
                  <a:ea typeface="Arial MT Pro"/>
                  <a:cs typeface="Arial MT Pro"/>
                  <a:sym typeface="Arial MT Pro"/>
                  <a:hlinkClick r:id="rId8" tooltip="https://www.carbonfact.com/blog/csrd-textile?utm_source=chatgpt.com"/>
                </a:rPr>
                <a:t>carbonfact.com</a:t>
              </a:r>
            </a:p>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 Kui tootja on EL-i suurte ettevõtete hulgas, siis ta peab hakkama vastama rangematele aruandlusnõuetele.</a:t>
              </a: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Uued tööriistad &amp; skoorid</a:t>
              </a: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Glimpact Global Impact Score </a:t>
              </a:r>
              <a:r>
                <a:rPr lang="en-US" sz="2500">
                  <a:solidFill>
                    <a:srgbClr val="404040"/>
                  </a:solidFill>
                  <a:latin typeface="Arial MT Pro"/>
                  <a:ea typeface="Arial MT Pro"/>
                  <a:cs typeface="Arial MT Pro"/>
                  <a:sym typeface="Arial MT Pro"/>
                </a:rPr>
                <a:t>— hindab ettevõtte keskkonnajalajälge, integreerides mitut näitajat. </a:t>
              </a:r>
              <a:r>
                <a:rPr lang="en-US" sz="2500" u="sng">
                  <a:solidFill>
                    <a:srgbClr val="404040"/>
                  </a:solidFill>
                  <a:latin typeface="Arial MT Pro"/>
                  <a:ea typeface="Arial MT Pro"/>
                  <a:cs typeface="Arial MT Pro"/>
                  <a:sym typeface="Arial MT Pro"/>
                  <a:hlinkClick r:id="rId9" tooltip="https://www.esgdive.com/news/glimpact-new-tool-to-help-fashion-brands-calculate-climate-footprint-comply-with-espr/747675/?utm_source=chatgpt.com"/>
                </a:rPr>
                <a:t>esgdive.com</a:t>
              </a:r>
            </a:p>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Meedias, teadusartiklites ja sõltumatutes uurimustes esinevad analüüsid</a:t>
              </a:r>
              <a:r>
                <a:rPr lang="en-US" sz="2500">
                  <a:solidFill>
                    <a:srgbClr val="404040"/>
                  </a:solidFill>
                  <a:latin typeface="Arial MT Pro"/>
                  <a:ea typeface="Arial MT Pro"/>
                  <a:cs typeface="Arial MT Pro"/>
                  <a:sym typeface="Arial MT Pro"/>
                </a:rPr>
                <a:t> – et kontrollida, kas </a:t>
              </a:r>
            </a:p>
            <a:p>
              <a:pPr algn="l">
                <a:lnSpc>
                  <a:spcPts val="3000"/>
                </a:lnSpc>
              </a:pPr>
              <a:r>
                <a:rPr lang="en-US" sz="2500">
                  <a:solidFill>
                    <a:srgbClr val="404040"/>
                  </a:solidFill>
                  <a:latin typeface="Arial MT Pro"/>
                  <a:ea typeface="Arial MT Pro"/>
                  <a:cs typeface="Arial MT Pro"/>
                  <a:sym typeface="Arial MT Pro"/>
                </a:rPr>
                <a:t>      ettevõte on saanud kriitikat või tunnustust keskkonnasõbralikkuse eest.</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pPr>
              <a:endParaRPr lang="en-US" sz="2500">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10"/>
            <a:stretch>
              <a:fillRect/>
            </a:stretch>
          </a:blipFill>
        </p:spPr>
        <p:txBody>
          <a:bodyPr/>
          <a:lstStyle/>
          <a:p>
            <a:endParaRPr lang="et-EE"/>
          </a:p>
        </p:txBody>
      </p:sp>
      <p:sp>
        <p:nvSpPr>
          <p:cNvPr id="16" name="TextBox 16"/>
          <p:cNvSpPr txBox="1"/>
          <p:nvPr/>
        </p:nvSpPr>
        <p:spPr>
          <a:xfrm>
            <a:off x="2889349" y="8967122"/>
            <a:ext cx="12509302" cy="790575"/>
          </a:xfrm>
          <a:prstGeom prst="rect">
            <a:avLst/>
          </a:prstGeom>
        </p:spPr>
        <p:txBody>
          <a:bodyPr lIns="0" tIns="0" rIns="0" bIns="0" rtlCol="0" anchor="t">
            <a:spAutoFit/>
          </a:bodyPr>
          <a:lstStyle/>
          <a:p>
            <a:pPr algn="ctr">
              <a:lnSpc>
                <a:spcPts val="2999"/>
              </a:lnSpc>
            </a:pPr>
            <a:endParaRPr/>
          </a:p>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 Harjutus: Kui paljudel on teil seljas täna OEKO-TEX, GOTS vm serdiga rõivad??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Tekstiilitööstuse mõju inimeste tervisele</a:t>
              </a:r>
            </a:p>
          </p:txBody>
        </p:sp>
      </p:grpSp>
      <p:grpSp>
        <p:nvGrpSpPr>
          <p:cNvPr id="12" name="Group 12"/>
          <p:cNvGrpSpPr/>
          <p:nvPr/>
        </p:nvGrpSpPr>
        <p:grpSpPr>
          <a:xfrm>
            <a:off x="2138638" y="2309353"/>
            <a:ext cx="12984651" cy="7702550"/>
            <a:chOff x="0" y="0"/>
            <a:chExt cx="17312868" cy="10270067"/>
          </a:xfrm>
        </p:grpSpPr>
        <p:sp>
          <p:nvSpPr>
            <p:cNvPr id="13" name="Freeform 13"/>
            <p:cNvSpPr/>
            <p:nvPr/>
          </p:nvSpPr>
          <p:spPr>
            <a:xfrm>
              <a:off x="0" y="0"/>
              <a:ext cx="17312869" cy="10270067"/>
            </a:xfrm>
            <a:custGeom>
              <a:avLst/>
              <a:gdLst/>
              <a:ahLst/>
              <a:cxnLst/>
              <a:rect l="l" t="t" r="r" b="b"/>
              <a:pathLst>
                <a:path w="17312869" h="10270067">
                  <a:moveTo>
                    <a:pt x="0" y="0"/>
                  </a:moveTo>
                  <a:lnTo>
                    <a:pt x="17312869" y="0"/>
                  </a:lnTo>
                  <a:lnTo>
                    <a:pt x="17312869" y="10270067"/>
                  </a:lnTo>
                  <a:lnTo>
                    <a:pt x="0" y="10270067"/>
                  </a:lnTo>
                  <a:close/>
                </a:path>
              </a:pathLst>
            </a:custGeom>
            <a:solidFill>
              <a:srgbClr val="000000">
                <a:alpha val="0"/>
              </a:srgbClr>
            </a:solidFill>
          </p:spPr>
          <p:txBody>
            <a:bodyPr/>
            <a:lstStyle/>
            <a:p>
              <a:endParaRPr lang="et-EE"/>
            </a:p>
          </p:txBody>
        </p:sp>
        <p:sp>
          <p:nvSpPr>
            <p:cNvPr id="14" name="TextBox 14"/>
            <p:cNvSpPr txBox="1"/>
            <p:nvPr/>
          </p:nvSpPr>
          <p:spPr>
            <a:xfrm>
              <a:off x="0" y="-57150"/>
              <a:ext cx="17312868" cy="10327217"/>
            </a:xfrm>
            <a:prstGeom prst="rect">
              <a:avLst/>
            </a:prstGeom>
          </p:spPr>
          <p:txBody>
            <a:bodyPr lIns="0" tIns="0" rIns="0" bIns="0" rtlCol="0" anchor="t"/>
            <a:lstStyle/>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Tekstiilitööstuse töötajad puutuvad kokku </a:t>
              </a:r>
              <a:r>
                <a:rPr lang="en-US" sz="2500" b="1">
                  <a:solidFill>
                    <a:srgbClr val="404040"/>
                  </a:solidFill>
                  <a:latin typeface="Arial MT Pro Bold"/>
                  <a:ea typeface="Arial MT Pro Bold"/>
                  <a:cs typeface="Arial MT Pro Bold"/>
                  <a:sym typeface="Arial MT Pro Bold"/>
                </a:rPr>
                <a:t>kemikaalidega</a:t>
              </a:r>
              <a:r>
                <a:rPr lang="en-US" sz="2500">
                  <a:solidFill>
                    <a:srgbClr val="404040"/>
                  </a:solidFill>
                  <a:latin typeface="Arial MT Pro"/>
                  <a:ea typeface="Arial MT Pro"/>
                  <a:cs typeface="Arial MT Pro"/>
                  <a:sym typeface="Arial MT Pro"/>
                </a:rPr>
                <a:t> nagu formaldehüüd, plii ja raskmetallid. </a:t>
              </a:r>
            </a:p>
            <a:p>
              <a:pPr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a:solidFill>
                    <a:srgbClr val="404040"/>
                  </a:solidFill>
                  <a:latin typeface="Arial MT Pro"/>
                  <a:ea typeface="Arial MT Pro"/>
                  <a:cs typeface="Arial MT Pro"/>
                  <a:sym typeface="Arial MT Pro"/>
                </a:rPr>
                <a:t>- Pikaajaline kokkupuude põhjustab </a:t>
              </a:r>
              <a:r>
                <a:rPr lang="en-US" sz="2500" b="1">
                  <a:solidFill>
                    <a:srgbClr val="404040"/>
                  </a:solidFill>
                  <a:latin typeface="Arial MT Pro Bold"/>
                  <a:ea typeface="Arial MT Pro Bold"/>
                  <a:cs typeface="Arial MT Pro Bold"/>
                  <a:sym typeface="Arial MT Pro Bold"/>
                </a:rPr>
                <a:t>allergiaid, nahapõletikke, hingamisteede haigusi</a:t>
              </a:r>
              <a:r>
                <a:rPr lang="en-US" sz="2500">
                  <a:solidFill>
                    <a:srgbClr val="404040"/>
                  </a:solidFill>
                  <a:latin typeface="Arial MT Pro"/>
                  <a:ea typeface="Arial MT Pro"/>
                  <a:cs typeface="Arial MT Pro"/>
                  <a:sym typeface="Arial MT Pro"/>
                </a:rPr>
                <a:t>.</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Töötingimused arengumaades </a:t>
              </a:r>
              <a:r>
                <a:rPr lang="en-US" sz="2500">
                  <a:solidFill>
                    <a:srgbClr val="404040"/>
                  </a:solidFill>
                  <a:latin typeface="Arial MT Pro"/>
                  <a:ea typeface="Arial MT Pro"/>
                  <a:cs typeface="Arial MT Pro"/>
                  <a:sym typeface="Arial MT Pro"/>
                </a:rPr>
                <a:t>ei vasta tihti tööohutusstandarditele.</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a:solidFill>
                    <a:srgbClr val="404040"/>
                  </a:solidFill>
                  <a:latin typeface="Arial MT Pro"/>
                  <a:ea typeface="Arial MT Pro"/>
                  <a:cs typeface="Arial MT Pro"/>
                  <a:sym typeface="Arial MT Pro"/>
                </a:rPr>
                <a:t>- Bangladeshis on tuvastatud, et rõivatehaste töötajatel esineb </a:t>
              </a:r>
              <a:r>
                <a:rPr lang="en-US" sz="2500" b="1">
                  <a:solidFill>
                    <a:srgbClr val="404040"/>
                  </a:solidFill>
                  <a:latin typeface="Arial MT Pro Bold"/>
                  <a:ea typeface="Arial MT Pro Bold"/>
                  <a:cs typeface="Arial MT Pro Bold"/>
                  <a:sym typeface="Arial MT Pro Bold"/>
                </a:rPr>
                <a:t>kroonilisi nahahaigusi 40% ulatuses</a:t>
              </a:r>
              <a:r>
                <a:rPr lang="en-US" sz="2500">
                  <a:solidFill>
                    <a:srgbClr val="404040"/>
                  </a:solidFill>
                  <a:latin typeface="Arial MT Pro"/>
                  <a:ea typeface="Arial MT Pro"/>
                  <a:cs typeface="Arial MT Pro"/>
                  <a:sym typeface="Arial MT Pro"/>
                </a:rPr>
                <a:t>. Uuringud näitavad, et umbes 8,5% rõivatööstuse töötajatest kannatab tööga seotud allergilise kontaktdermatiidi all, eriti käte, käsivarte ja näo piirkonnas .​</a:t>
              </a:r>
              <a:r>
                <a:rPr lang="en-US" sz="2500" u="sng">
                  <a:solidFill>
                    <a:srgbClr val="404040"/>
                  </a:solidFill>
                  <a:latin typeface="Arial MT Pro"/>
                  <a:ea typeface="Arial MT Pro"/>
                  <a:cs typeface="Arial MT Pro"/>
                  <a:sym typeface="Arial MT Pro"/>
                  <a:hlinkClick r:id="rId8" tooltip="https://bmcpublichealth.biomedcentral.com/articles/10.1186/s12889-019-6388-y/tables/1?utm_source=chatgpt.com"/>
                </a:rPr>
                <a:t>BioMed Central</a:t>
              </a:r>
            </a:p>
            <a:p>
              <a:pPr marL="452438" lvl="1" indent="-226219" algn="l">
                <a:lnSpc>
                  <a:spcPts val="3000"/>
                </a:lnSpc>
              </a:pPr>
              <a:endParaRPr lang="en-US" sz="2500" u="sng">
                <a:solidFill>
                  <a:srgbClr val="404040"/>
                </a:solidFill>
                <a:latin typeface="Arial MT Pro"/>
                <a:ea typeface="Arial MT Pro"/>
                <a:cs typeface="Arial MT Pro"/>
                <a:sym typeface="Arial MT Pro"/>
                <a:hlinkClick r:id="rId8" tooltip="https://bmcpublichealth.biomedcentral.com/articles/10.1186/s12889-019-6388-y/tables/1?utm_source=chatgpt.com"/>
              </a:endParaRPr>
            </a:p>
            <a:p>
              <a:pPr algn="l">
                <a:lnSpc>
                  <a:spcPts val="3000"/>
                </a:lnSpc>
              </a:pPr>
              <a:r>
                <a:rPr lang="en-US" sz="2500">
                  <a:solidFill>
                    <a:srgbClr val="404040"/>
                  </a:solidFill>
                  <a:latin typeface="Arial MT Pro"/>
                  <a:ea typeface="Arial MT Pro"/>
                  <a:cs typeface="Arial MT Pro"/>
                  <a:sym typeface="Arial MT Pro"/>
                </a:rPr>
                <a:t>- Paljud tehased töötavad </a:t>
              </a:r>
              <a:r>
                <a:rPr lang="en-US" sz="2500" b="1">
                  <a:solidFill>
                    <a:srgbClr val="404040"/>
                  </a:solidFill>
                  <a:latin typeface="Arial MT Pro Bold"/>
                  <a:ea typeface="Arial MT Pro Bold"/>
                  <a:cs typeface="Arial MT Pro Bold"/>
                  <a:sym typeface="Arial MT Pro Bold"/>
                </a:rPr>
                <a:t>vähese ventilatsiooniga ruumides</a:t>
              </a:r>
              <a:r>
                <a:rPr lang="en-US" sz="2500">
                  <a:solidFill>
                    <a:srgbClr val="404040"/>
                  </a:solidFill>
                  <a:latin typeface="Arial MT Pro"/>
                  <a:ea typeface="Arial MT Pro"/>
                  <a:cs typeface="Arial MT Pro"/>
                  <a:sym typeface="Arial MT Pro"/>
                </a:rPr>
                <a:t>, suurendades mürgiste ainete sissehingamist. </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a:solidFill>
                    <a:srgbClr val="404040"/>
                  </a:solidFill>
                  <a:latin typeface="Arial MT Pro"/>
                  <a:ea typeface="Arial MT Pro"/>
                  <a:cs typeface="Arial MT Pro"/>
                  <a:sym typeface="Arial MT Pro"/>
                </a:rPr>
                <a:t>- Tarbijad puutuvad kokku </a:t>
              </a:r>
              <a:r>
                <a:rPr lang="en-US" sz="2500" b="1">
                  <a:solidFill>
                    <a:srgbClr val="404040"/>
                  </a:solidFill>
                  <a:latin typeface="Arial MT Pro Bold"/>
                  <a:ea typeface="Arial MT Pro Bold"/>
                  <a:cs typeface="Arial MT Pro Bold"/>
                  <a:sym typeface="Arial MT Pro Bold"/>
                </a:rPr>
                <a:t>jääkainetega rõivastes </a:t>
              </a:r>
              <a:r>
                <a:rPr lang="en-US" sz="2500">
                  <a:solidFill>
                    <a:srgbClr val="404040"/>
                  </a:solidFill>
                  <a:latin typeface="Arial MT Pro"/>
                  <a:ea typeface="Arial MT Pro"/>
                  <a:cs typeface="Arial MT Pro"/>
                  <a:sym typeface="Arial MT Pro"/>
                </a:rPr>
                <a:t>– eriti tundlikud on lapsed ja allergikud.</a:t>
              </a:r>
            </a:p>
            <a:p>
              <a:pPr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b="1">
                  <a:solidFill>
                    <a:srgbClr val="404040"/>
                  </a:solidFill>
                  <a:latin typeface="Arial MT Pro Bold"/>
                  <a:ea typeface="Arial MT Pro Bold"/>
                  <a:cs typeface="Arial MT Pro Bold"/>
                  <a:sym typeface="Arial MT Pro Bold"/>
                </a:rPr>
                <a:t>Euroopas kehtiv REACH-määrus</a:t>
              </a:r>
              <a:r>
                <a:rPr lang="en-US" sz="2500">
                  <a:solidFill>
                    <a:srgbClr val="404040"/>
                  </a:solidFill>
                  <a:latin typeface="Arial MT Pro"/>
                  <a:ea typeface="Arial MT Pro"/>
                  <a:cs typeface="Arial MT Pro"/>
                  <a:sym typeface="Arial MT Pro"/>
                </a:rPr>
                <a:t> piirab üle 2 000 kemikaali kasutamist rõivatööstuses.</a:t>
              </a:r>
            </a:p>
            <a:p>
              <a:pPr marL="452438" lvl="1" indent="-226219" algn="l">
                <a:lnSpc>
                  <a:spcPts val="3000"/>
                </a:lnSpc>
              </a:pPr>
              <a:r>
                <a:rPr lang="en-US" sz="2500">
                  <a:solidFill>
                    <a:srgbClr val="404040"/>
                  </a:solidFill>
                  <a:latin typeface="Arial MT Pro"/>
                  <a:ea typeface="Arial MT Pro"/>
                  <a:cs typeface="Arial MT Pro"/>
                  <a:sym typeface="Arial MT Pro"/>
                </a:rPr>
                <a:t> → Allikad: WHO, ECHA, OEKO-TEX, GOTS, REACH Regulation</a:t>
              </a: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Kemikaalidega kokkupuude</a:t>
              </a:r>
            </a:p>
          </p:txBody>
        </p:sp>
      </p:grpSp>
      <p:grpSp>
        <p:nvGrpSpPr>
          <p:cNvPr id="12" name="Group 12"/>
          <p:cNvGrpSpPr/>
          <p:nvPr/>
        </p:nvGrpSpPr>
        <p:grpSpPr>
          <a:xfrm>
            <a:off x="859245" y="1931384"/>
            <a:ext cx="15550969" cy="7898417"/>
            <a:chOff x="0" y="0"/>
            <a:chExt cx="20734626" cy="10531222"/>
          </a:xfrm>
        </p:grpSpPr>
        <p:sp>
          <p:nvSpPr>
            <p:cNvPr id="13" name="Freeform 13"/>
            <p:cNvSpPr/>
            <p:nvPr/>
          </p:nvSpPr>
          <p:spPr>
            <a:xfrm>
              <a:off x="0" y="0"/>
              <a:ext cx="20734626" cy="10531222"/>
            </a:xfrm>
            <a:custGeom>
              <a:avLst/>
              <a:gdLst/>
              <a:ahLst/>
              <a:cxnLst/>
              <a:rect l="l" t="t" r="r" b="b"/>
              <a:pathLst>
                <a:path w="20734626" h="10531222">
                  <a:moveTo>
                    <a:pt x="0" y="0"/>
                  </a:moveTo>
                  <a:lnTo>
                    <a:pt x="20734626" y="0"/>
                  </a:lnTo>
                  <a:lnTo>
                    <a:pt x="20734626" y="10531222"/>
                  </a:lnTo>
                  <a:lnTo>
                    <a:pt x="0" y="10531222"/>
                  </a:lnTo>
                  <a:close/>
                </a:path>
              </a:pathLst>
            </a:custGeom>
            <a:solidFill>
              <a:srgbClr val="000000">
                <a:alpha val="0"/>
              </a:srgbClr>
            </a:solidFill>
          </p:spPr>
          <p:txBody>
            <a:bodyPr/>
            <a:lstStyle/>
            <a:p>
              <a:endParaRPr lang="et-EE"/>
            </a:p>
          </p:txBody>
        </p:sp>
        <p:sp>
          <p:nvSpPr>
            <p:cNvPr id="14" name="TextBox 14"/>
            <p:cNvSpPr txBox="1"/>
            <p:nvPr/>
          </p:nvSpPr>
          <p:spPr>
            <a:xfrm>
              <a:off x="0" y="-57150"/>
              <a:ext cx="20734626" cy="10588372"/>
            </a:xfrm>
            <a:prstGeom prst="rect">
              <a:avLst/>
            </a:prstGeom>
          </p:spPr>
          <p:txBody>
            <a:bodyPr lIns="0" tIns="0" rIns="0" bIns="0" rtlCol="0" anchor="t"/>
            <a:lstStyle/>
            <a:p>
              <a:pPr algn="l">
                <a:lnSpc>
                  <a:spcPts val="3000"/>
                </a:lnSpc>
              </a:pPr>
              <a:r>
                <a:rPr lang="en-US" sz="2500" b="1">
                  <a:solidFill>
                    <a:srgbClr val="404040"/>
                  </a:solidFill>
                  <a:latin typeface="Arial MT Pro Bold"/>
                  <a:ea typeface="Arial MT Pro Bold"/>
                  <a:cs typeface="Arial MT Pro Bold"/>
                  <a:sym typeface="Arial MT Pro Bold"/>
                </a:rPr>
                <a:t>Värvimis- ja valgendamisprotsessides </a:t>
              </a:r>
              <a:r>
                <a:rPr lang="en-US" sz="2500">
                  <a:solidFill>
                    <a:srgbClr val="404040"/>
                  </a:solidFill>
                  <a:latin typeface="Arial MT Pro"/>
                  <a:ea typeface="Arial MT Pro"/>
                  <a:cs typeface="Arial MT Pro"/>
                  <a:sym typeface="Arial MT Pro"/>
                </a:rPr>
                <a:t>kasutatakse tekstiilitööstuses kuni </a:t>
              </a:r>
              <a:r>
                <a:rPr lang="en-US" sz="2500" b="1">
                  <a:solidFill>
                    <a:srgbClr val="404040"/>
                  </a:solidFill>
                  <a:latin typeface="Arial MT Pro Bold"/>
                  <a:ea typeface="Arial MT Pro Bold"/>
                  <a:cs typeface="Arial MT Pro Bold"/>
                  <a:sym typeface="Arial MT Pro Bold"/>
                </a:rPr>
                <a:t>8 000 erinevat kemikaali, kuna puuvill on väga kahjuritundlik taim, mida ohustavad lehetäid, puuvillavastsed, lestad ja seenhaigused.</a:t>
              </a:r>
            </a:p>
            <a:p>
              <a:pPr algn="l">
                <a:lnSpc>
                  <a:spcPts val="3000"/>
                </a:lnSpc>
              </a:pPr>
              <a:endParaRPr lang="en-US" sz="2500" b="1">
                <a:solidFill>
                  <a:srgbClr val="404040"/>
                </a:solidFill>
                <a:latin typeface="Arial MT Pro Bold"/>
                <a:ea typeface="Arial MT Pro Bold"/>
                <a:cs typeface="Arial MT Pro Bold"/>
                <a:sym typeface="Arial MT Pro Bold"/>
              </a:endParaRPr>
            </a:p>
            <a:p>
              <a:pPr algn="l">
                <a:lnSpc>
                  <a:spcPts val="3000"/>
                </a:lnSpc>
              </a:pPr>
              <a:r>
                <a:rPr lang="en-US" sz="2500" b="1">
                  <a:solidFill>
                    <a:srgbClr val="404040"/>
                  </a:solidFill>
                  <a:latin typeface="Arial MT Pro Bold"/>
                  <a:ea typeface="Arial MT Pro Bold"/>
                  <a:cs typeface="Arial MT Pro Bold"/>
                  <a:sym typeface="Arial MT Pro Bold"/>
                </a:rPr>
                <a:t>Formaldehüüdid:</a:t>
              </a:r>
              <a:r>
                <a:rPr lang="en-US" sz="2500">
                  <a:solidFill>
                    <a:srgbClr val="404040"/>
                  </a:solidFill>
                  <a:latin typeface="Arial MT Pro"/>
                  <a:ea typeface="Arial MT Pro"/>
                  <a:cs typeface="Arial MT Pro"/>
                  <a:sym typeface="Arial MT Pro"/>
                </a:rPr>
                <a:t> kasutatakse kortsumiskindluse saavutamiseks. Pikaajaline kokkupuude võib põhjustada nahaärritust, hingamisteede haigusi ja suurendada vähiriski, sealhulgas ninaneelu ja leukeemiavormide teket .​</a:t>
              </a:r>
              <a:r>
                <a:rPr lang="en-US" sz="2500" u="sng">
                  <a:solidFill>
                    <a:srgbClr val="404040"/>
                  </a:solidFill>
                  <a:latin typeface="Arial MT Pro"/>
                  <a:ea typeface="Arial MT Pro"/>
                  <a:cs typeface="Arial MT Pro"/>
                  <a:sym typeface="Arial MT Pro"/>
                  <a:hlinkClick r:id="rId8" tooltip="https://www.healthline.com/health/formaldehyde-poisoning?utm_source=chatgpt.com"/>
                </a:rPr>
                <a:t>Healthline</a:t>
              </a:r>
            </a:p>
            <a:p>
              <a:pPr algn="l">
                <a:lnSpc>
                  <a:spcPts val="3000"/>
                </a:lnSpc>
              </a:pPr>
              <a:r>
                <a:rPr lang="en-US" sz="2500">
                  <a:solidFill>
                    <a:srgbClr val="404040"/>
                  </a:solidFill>
                  <a:latin typeface="Arial MT Pro"/>
                  <a:ea typeface="Arial MT Pro"/>
                  <a:cs typeface="Arial MT Pro"/>
                  <a:sym typeface="Arial MT Pro"/>
                </a:rPr>
                <a:t>Bangladeshis läbi viidud uuringus leiti, et 52% rõivatööstuse töötajatest kannatab hingamisprobleemide ja köha all, mis on seotud kokkupuutega tolmu ja kemikaalidega.​</a:t>
              </a:r>
            </a:p>
            <a:p>
              <a:pPr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b="1">
                  <a:solidFill>
                    <a:srgbClr val="404040"/>
                  </a:solidFill>
                  <a:latin typeface="Arial MT Pro Bold"/>
                  <a:ea typeface="Arial MT Pro Bold"/>
                  <a:cs typeface="Arial MT Pro Bold"/>
                  <a:sym typeface="Arial MT Pro Bold"/>
                </a:rPr>
                <a:t>Rasked metallid: </a:t>
              </a:r>
              <a:r>
                <a:rPr lang="en-US" sz="2500">
                  <a:solidFill>
                    <a:srgbClr val="404040"/>
                  </a:solidFill>
                  <a:latin typeface="Arial MT Pro"/>
                  <a:ea typeface="Arial MT Pro"/>
                  <a:cs typeface="Arial MT Pro"/>
                  <a:sym typeface="Arial MT Pro"/>
                </a:rPr>
                <a:t>värvimisprotsessides värvainete ja pigmentide koostisosadena kasutatakse sageli </a:t>
              </a:r>
              <a:r>
                <a:rPr lang="en-US" sz="2500" b="1">
                  <a:solidFill>
                    <a:srgbClr val="404040"/>
                  </a:solidFill>
                  <a:latin typeface="Arial MT Pro Bold"/>
                  <a:ea typeface="Arial MT Pro Bold"/>
                  <a:cs typeface="Arial MT Pro Bold"/>
                  <a:sym typeface="Arial MT Pro Bold"/>
                </a:rPr>
                <a:t>plii, kaadmiumi ja kroomiühendeid</a:t>
              </a:r>
              <a:r>
                <a:rPr lang="en-US" sz="2500">
                  <a:solidFill>
                    <a:srgbClr val="404040"/>
                  </a:solidFill>
                  <a:latin typeface="Arial MT Pro"/>
                  <a:ea typeface="Arial MT Pro"/>
                  <a:cs typeface="Arial MT Pro"/>
                  <a:sym typeface="Arial MT Pro"/>
                </a:rPr>
                <a:t>. Need metallid võivad koguneda organismi ja põhjustada tõsiseid terviseprobleeme, sealhulgas maksakahjustusi ja vähki .​</a:t>
              </a:r>
            </a:p>
            <a:p>
              <a:pPr algn="l">
                <a:lnSpc>
                  <a:spcPts val="3000"/>
                </a:lnSpc>
              </a:pPr>
              <a:r>
                <a:rPr lang="en-US" sz="2500" b="1">
                  <a:solidFill>
                    <a:srgbClr val="404040"/>
                  </a:solidFill>
                  <a:latin typeface="Arial MT Pro Bold"/>
                  <a:ea typeface="Arial MT Pro Bold"/>
                  <a:cs typeface="Arial MT Pro Bold"/>
                  <a:sym typeface="Arial MT Pro Bold"/>
                </a:rPr>
                <a:t>Sünteetilised värvained m</a:t>
              </a:r>
              <a:r>
                <a:rPr lang="en-US" sz="2500">
                  <a:solidFill>
                    <a:srgbClr val="404040"/>
                  </a:solidFill>
                  <a:latin typeface="Arial MT Pro"/>
                  <a:ea typeface="Arial MT Pro"/>
                  <a:cs typeface="Arial MT Pro"/>
                  <a:sym typeface="Arial MT Pro"/>
                </a:rPr>
                <a:t>oodustavad 60–80% kõigist tekstiilivärvainetest. </a:t>
              </a:r>
            </a:p>
            <a:p>
              <a:pPr algn="l">
                <a:lnSpc>
                  <a:spcPts val="3000"/>
                </a:lnSpc>
              </a:pPr>
              <a:endParaRPr lang="en-US" sz="2500">
                <a:solidFill>
                  <a:srgbClr val="404040"/>
                </a:solidFill>
                <a:latin typeface="Arial MT Pro"/>
                <a:ea typeface="Arial MT Pro"/>
                <a:cs typeface="Arial MT Pro"/>
                <a:sym typeface="Arial MT Pro"/>
              </a:endParaRPr>
            </a:p>
            <a:p>
              <a:pPr algn="l">
                <a:lnSpc>
                  <a:spcPts val="3000"/>
                </a:lnSpc>
              </a:pPr>
              <a:r>
                <a:rPr lang="en-US" sz="2500" b="1">
                  <a:solidFill>
                    <a:srgbClr val="404040"/>
                  </a:solidFill>
                  <a:latin typeface="Arial MT Pro Bold"/>
                  <a:ea typeface="Arial MT Pro Bold"/>
                  <a:cs typeface="Arial MT Pro Bold"/>
                  <a:sym typeface="Arial MT Pro Bold"/>
                </a:rPr>
                <a:t>Azo-värvained: </a:t>
              </a:r>
              <a:r>
                <a:rPr lang="en-US" sz="2500">
                  <a:solidFill>
                    <a:srgbClr val="404040"/>
                  </a:solidFill>
                  <a:latin typeface="Arial MT Pro"/>
                  <a:ea typeface="Arial MT Pro"/>
                  <a:cs typeface="Arial MT Pro"/>
                  <a:sym typeface="Arial MT Pro"/>
                </a:rPr>
                <a:t>Laialdaselt kasutatavad sünteetilised värvained, mis võivad laguneda aromaatseteks amiinideks, millest mõned on kantserogeensed. Need võivad põhjustada ka kontaktdermatiiti ja allergilisi reaktsioone .​</a:t>
              </a:r>
              <a:r>
                <a:rPr lang="en-US" sz="2500" u="sng">
                  <a:solidFill>
                    <a:srgbClr val="404040"/>
                  </a:solidFill>
                  <a:latin typeface="Arial MT Pro"/>
                  <a:ea typeface="Arial MT Pro"/>
                  <a:cs typeface="Arial MT Pro"/>
                  <a:sym typeface="Arial MT Pro"/>
                  <a:hlinkClick r:id="rId9" tooltip="https://www.allergystandards.com/news_events/chemicals-in-textiles-and-the-health-implications/?utm_source=chatgpt.com"/>
                </a:rPr>
                <a:t>Allergy Standards Ltd</a:t>
              </a:r>
            </a:p>
            <a:p>
              <a:pPr algn="l">
                <a:lnSpc>
                  <a:spcPts val="3000"/>
                </a:lnSpc>
              </a:pPr>
              <a:endParaRPr lang="en-US" sz="2500" u="sng">
                <a:solidFill>
                  <a:srgbClr val="404040"/>
                </a:solidFill>
                <a:latin typeface="Arial MT Pro"/>
                <a:ea typeface="Arial MT Pro"/>
                <a:cs typeface="Arial MT Pro"/>
                <a:sym typeface="Arial MT Pro"/>
                <a:hlinkClick r:id="rId9" tooltip="https://www.allergystandards.com/news_events/chemicals-in-textiles-and-the-health-implications/?utm_source=chatgpt.com"/>
              </a:endParaRPr>
            </a:p>
            <a:p>
              <a:pPr algn="l">
                <a:lnSpc>
                  <a:spcPts val="3000"/>
                </a:lnSpc>
              </a:pPr>
              <a:r>
                <a:rPr lang="en-US" sz="2500" b="1">
                  <a:solidFill>
                    <a:srgbClr val="404040"/>
                  </a:solidFill>
                  <a:latin typeface="Arial MT Pro Bold"/>
                  <a:ea typeface="Arial MT Pro Bold"/>
                  <a:cs typeface="Arial MT Pro Bold"/>
                  <a:sym typeface="Arial MT Pro Bold"/>
                </a:rPr>
                <a:t>Muud terviseprobleemid: </a:t>
              </a:r>
              <a:r>
                <a:rPr lang="en-US" sz="2500">
                  <a:solidFill>
                    <a:srgbClr val="404040"/>
                  </a:solidFill>
                  <a:latin typeface="Arial MT Pro"/>
                  <a:ea typeface="Arial MT Pro"/>
                  <a:cs typeface="Arial MT Pro"/>
                  <a:sym typeface="Arial MT Pro"/>
                </a:rPr>
                <a:t>Töötajatel esineb sageli ka peavalu, väsimust, lihasvalu ja unehäireid, mis on seotud töötingimuste ja kemikaalidega kokkupuutega</a:t>
              </a:r>
            </a:p>
          </p:txBody>
        </p:sp>
      </p:grpSp>
      <p:sp>
        <p:nvSpPr>
          <p:cNvPr id="15" name="Freeform 15" descr="Heartbeat with solid fill"/>
          <p:cNvSpPr/>
          <p:nvPr/>
        </p:nvSpPr>
        <p:spPr>
          <a:xfrm>
            <a:off x="14398614" y="275097"/>
            <a:ext cx="3030141" cy="3030141"/>
          </a:xfrm>
          <a:custGeom>
            <a:avLst/>
            <a:gdLst/>
            <a:ahLst/>
            <a:cxnLst/>
            <a:rect l="l" t="t" r="r" b="b"/>
            <a:pathLst>
              <a:path w="3030141" h="3030141">
                <a:moveTo>
                  <a:pt x="0" y="0"/>
                </a:moveTo>
                <a:lnTo>
                  <a:pt x="3030141" y="0"/>
                </a:lnTo>
                <a:lnTo>
                  <a:pt x="3030141" y="3030141"/>
                </a:lnTo>
                <a:lnTo>
                  <a:pt x="0" y="30301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t-EE"/>
          </a:p>
        </p:txBody>
      </p:sp>
      <p:sp>
        <p:nvSpPr>
          <p:cNvPr id="16" name="Freeform 16"/>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12"/>
            <a:stretch>
              <a:fillRect/>
            </a:stretch>
          </a:blipFill>
        </p:spPr>
        <p:txBody>
          <a:bodyPr/>
          <a:lstStyle/>
          <a:p>
            <a:endParaRPr lang="et-EE"/>
          </a:p>
        </p:txBody>
      </p:sp>
      <p:sp>
        <p:nvSpPr>
          <p:cNvPr id="17" name="Freeform 17"/>
          <p:cNvSpPr/>
          <p:nvPr/>
        </p:nvSpPr>
        <p:spPr>
          <a:xfrm>
            <a:off x="15673435" y="5539718"/>
            <a:ext cx="2344123" cy="2344123"/>
          </a:xfrm>
          <a:custGeom>
            <a:avLst/>
            <a:gdLst/>
            <a:ahLst/>
            <a:cxnLst/>
            <a:rect l="l" t="t" r="r" b="b"/>
            <a:pathLst>
              <a:path w="2344123" h="2344123">
                <a:moveTo>
                  <a:pt x="0" y="0"/>
                </a:moveTo>
                <a:lnTo>
                  <a:pt x="2344123" y="0"/>
                </a:lnTo>
                <a:lnTo>
                  <a:pt x="2344123" y="2344124"/>
                </a:lnTo>
                <a:lnTo>
                  <a:pt x="0" y="2344124"/>
                </a:lnTo>
                <a:lnTo>
                  <a:pt x="0" y="0"/>
                </a:lnTo>
                <a:close/>
              </a:path>
            </a:pathLst>
          </a:custGeom>
          <a:blipFill>
            <a:blip r:embed="rId13"/>
            <a:stretch>
              <a:fillRect/>
            </a:stretch>
          </a:blipFill>
        </p:spPr>
        <p:txBody>
          <a:bodyPr/>
          <a:lstStyle/>
          <a:p>
            <a:endParaRPr lang="et-E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95250"/>
              <a:ext cx="17823374" cy="2657030"/>
            </a:xfrm>
            <a:prstGeom prst="rect">
              <a:avLst/>
            </a:prstGeom>
          </p:spPr>
          <p:txBody>
            <a:bodyPr lIns="0" tIns="0" rIns="0" bIns="0" rtlCol="0" anchor="t"/>
            <a:lstStyle/>
            <a:p>
              <a:pPr algn="l">
                <a:lnSpc>
                  <a:spcPts val="5831"/>
                </a:lnSpc>
              </a:pPr>
              <a:r>
                <a:rPr lang="en-US" sz="4859" b="1">
                  <a:solidFill>
                    <a:srgbClr val="000000"/>
                  </a:solidFill>
                  <a:latin typeface="Arial MT Pro Bold"/>
                  <a:ea typeface="Arial MT Pro Bold"/>
                  <a:cs typeface="Arial MT Pro Bold"/>
                  <a:sym typeface="Arial MT Pro Bold"/>
                </a:rPr>
                <a:t>Sotsiaalne õiglus ja töötingimused tekstiilitööstuses</a:t>
              </a:r>
            </a:p>
            <a:p>
              <a:pPr algn="l">
                <a:lnSpc>
                  <a:spcPts val="5831"/>
                </a:lnSpc>
              </a:pPr>
              <a:endParaRPr lang="en-US" sz="4859" b="1">
                <a:solidFill>
                  <a:srgbClr val="000000"/>
                </a:solidFill>
                <a:latin typeface="Arial MT Pro Bold"/>
                <a:ea typeface="Arial MT Pro Bold"/>
                <a:cs typeface="Arial MT Pro Bold"/>
                <a:sym typeface="Arial MT Pro Bold"/>
              </a:endParaRPr>
            </a:p>
          </p:txBody>
        </p:sp>
      </p:grpSp>
      <p:sp>
        <p:nvSpPr>
          <p:cNvPr id="12" name="Freeform 12"/>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grpSp>
        <p:nvGrpSpPr>
          <p:cNvPr id="13" name="Group 13"/>
          <p:cNvGrpSpPr/>
          <p:nvPr/>
        </p:nvGrpSpPr>
        <p:grpSpPr>
          <a:xfrm>
            <a:off x="1213687" y="2429763"/>
            <a:ext cx="11985171" cy="7617470"/>
            <a:chOff x="0" y="0"/>
            <a:chExt cx="15980228" cy="10156626"/>
          </a:xfrm>
        </p:grpSpPr>
        <p:sp>
          <p:nvSpPr>
            <p:cNvPr id="14" name="Freeform 14"/>
            <p:cNvSpPr/>
            <p:nvPr/>
          </p:nvSpPr>
          <p:spPr>
            <a:xfrm>
              <a:off x="0" y="0"/>
              <a:ext cx="15980228" cy="10156626"/>
            </a:xfrm>
            <a:custGeom>
              <a:avLst/>
              <a:gdLst/>
              <a:ahLst/>
              <a:cxnLst/>
              <a:rect l="l" t="t" r="r" b="b"/>
              <a:pathLst>
                <a:path w="15980228" h="10156626">
                  <a:moveTo>
                    <a:pt x="0" y="0"/>
                  </a:moveTo>
                  <a:lnTo>
                    <a:pt x="15980228" y="0"/>
                  </a:lnTo>
                  <a:lnTo>
                    <a:pt x="15980228" y="10156626"/>
                  </a:lnTo>
                  <a:lnTo>
                    <a:pt x="0" y="10156626"/>
                  </a:lnTo>
                  <a:close/>
                </a:path>
              </a:pathLst>
            </a:custGeom>
            <a:solidFill>
              <a:srgbClr val="000000">
                <a:alpha val="0"/>
              </a:srgbClr>
            </a:solidFill>
          </p:spPr>
          <p:txBody>
            <a:bodyPr/>
            <a:lstStyle/>
            <a:p>
              <a:endParaRPr lang="et-EE"/>
            </a:p>
          </p:txBody>
        </p:sp>
        <p:sp>
          <p:nvSpPr>
            <p:cNvPr id="15" name="TextBox 15"/>
            <p:cNvSpPr txBox="1"/>
            <p:nvPr/>
          </p:nvSpPr>
          <p:spPr>
            <a:xfrm>
              <a:off x="0" y="-57150"/>
              <a:ext cx="15980228" cy="10213776"/>
            </a:xfrm>
            <a:prstGeom prst="rect">
              <a:avLst/>
            </a:prstGeom>
          </p:spPr>
          <p:txBody>
            <a:bodyPr lIns="0" tIns="0" rIns="0" bIns="0" rtlCol="0" anchor="t"/>
            <a:lstStyle/>
            <a:p>
              <a:pPr algn="l">
                <a:lnSpc>
                  <a:spcPts val="3000"/>
                </a:lnSpc>
              </a:pPr>
              <a:r>
                <a:rPr lang="en-US" sz="2500">
                  <a:solidFill>
                    <a:srgbClr val="000000"/>
                  </a:solidFill>
                  <a:latin typeface="Arial MT Pro"/>
                  <a:ea typeface="Arial MT Pro"/>
                  <a:cs typeface="Arial MT Pro"/>
                  <a:sym typeface="Arial MT Pro"/>
                </a:rPr>
                <a:t>Tekstiilitööstus annab tööd ~</a:t>
              </a:r>
              <a:r>
                <a:rPr lang="en-US" sz="2500" b="1">
                  <a:solidFill>
                    <a:srgbClr val="000000"/>
                  </a:solidFill>
                  <a:latin typeface="Arial MT Pro Bold"/>
                  <a:ea typeface="Arial MT Pro Bold"/>
                  <a:cs typeface="Arial MT Pro Bold"/>
                  <a:sym typeface="Arial MT Pro Bold"/>
                </a:rPr>
                <a:t>70 miljonile inimesele maailmas, neist ~75% arengumaades.</a:t>
              </a:r>
            </a:p>
            <a:p>
              <a:pPr algn="l">
                <a:lnSpc>
                  <a:spcPts val="3000"/>
                </a:lnSpc>
              </a:pPr>
              <a:r>
                <a:rPr lang="en-US" sz="2500" b="1">
                  <a:solidFill>
                    <a:srgbClr val="000000"/>
                  </a:solidFill>
                  <a:latin typeface="Arial MT Pro Bold"/>
                  <a:ea typeface="Arial MT Pro Bold"/>
                  <a:cs typeface="Arial MT Pro Bold"/>
                  <a:sym typeface="Arial MT Pro Bold"/>
                </a:rPr>
                <a:t>Tööohutusstandardite puudumine: </a:t>
              </a:r>
              <a:r>
                <a:rPr lang="en-US" sz="2500">
                  <a:solidFill>
                    <a:srgbClr val="000000"/>
                  </a:solidFill>
                  <a:latin typeface="Arial MT Pro"/>
                  <a:ea typeface="Arial MT Pro"/>
                  <a:cs typeface="Arial MT Pro"/>
                  <a:sym typeface="Arial MT Pro"/>
                </a:rPr>
                <a:t>Arengumaades ei vasta töötingimused sageli rahvusvahelistele tööohutusstandarditele, mis suurendab töötajate terviseriske .​</a:t>
              </a:r>
            </a:p>
            <a:p>
              <a:pPr algn="l">
                <a:lnSpc>
                  <a:spcPts val="3000"/>
                </a:lnSpc>
              </a:pPr>
              <a:r>
                <a:rPr lang="en-US" sz="2500">
                  <a:solidFill>
                    <a:srgbClr val="000000"/>
                  </a:solidFill>
                  <a:latin typeface="Arial MT Pro"/>
                  <a:ea typeface="Arial MT Pro"/>
                  <a:cs typeface="Arial MT Pro"/>
                  <a:sym typeface="Arial MT Pro"/>
                </a:rPr>
                <a:t>- </a:t>
              </a:r>
              <a:r>
                <a:rPr lang="en-US" sz="2500" b="1">
                  <a:solidFill>
                    <a:srgbClr val="000000"/>
                  </a:solidFill>
                  <a:latin typeface="Arial MT Pro Bold"/>
                  <a:ea typeface="Arial MT Pro Bold"/>
                  <a:cs typeface="Arial MT Pro Bold"/>
                  <a:sym typeface="Arial MT Pro Bold"/>
                </a:rPr>
                <a:t>Bangladeshis</a:t>
              </a:r>
              <a:r>
                <a:rPr lang="en-US" sz="2500">
                  <a:solidFill>
                    <a:srgbClr val="000000"/>
                  </a:solidFill>
                  <a:latin typeface="Arial MT Pro"/>
                  <a:ea typeface="Arial MT Pro"/>
                  <a:cs typeface="Arial MT Pro"/>
                  <a:sym typeface="Arial MT Pro"/>
                </a:rPr>
                <a:t>, mis on üks maailma suurimaid rõivatootjaid, saab rõivatehase töötaja keskmiselt ~96 USD kuus.</a:t>
              </a:r>
            </a:p>
            <a:p>
              <a:pPr algn="l">
                <a:lnSpc>
                  <a:spcPts val="3000"/>
                </a:lnSpc>
              </a:pPr>
              <a:r>
                <a:rPr lang="en-US" sz="2500">
                  <a:solidFill>
                    <a:srgbClr val="000000"/>
                  </a:solidFill>
                  <a:latin typeface="Arial MT Pro"/>
                  <a:ea typeface="Arial MT Pro"/>
                  <a:cs typeface="Arial MT Pro"/>
                  <a:sym typeface="Arial MT Pro"/>
                </a:rPr>
                <a:t>- See summa on alla sealset elatusmiinimumi (~200 USD kuus).</a:t>
              </a:r>
            </a:p>
            <a:p>
              <a:pPr algn="l">
                <a:lnSpc>
                  <a:spcPts val="3000"/>
                </a:lnSpc>
              </a:pPr>
              <a:r>
                <a:rPr lang="en-US" sz="2500">
                  <a:solidFill>
                    <a:srgbClr val="000000"/>
                  </a:solidFill>
                  <a:latin typeface="Arial MT Pro"/>
                  <a:ea typeface="Arial MT Pro"/>
                  <a:cs typeface="Arial MT Pro"/>
                  <a:sym typeface="Arial MT Pro"/>
                </a:rPr>
                <a:t>- </a:t>
              </a:r>
              <a:r>
                <a:rPr lang="en-US" sz="2500" b="1">
                  <a:solidFill>
                    <a:srgbClr val="000000"/>
                  </a:solidFill>
                  <a:latin typeface="Arial MT Pro Bold"/>
                  <a:ea typeface="Arial MT Pro Bold"/>
                  <a:cs typeface="Arial MT Pro Bold"/>
                  <a:sym typeface="Arial MT Pro Bold"/>
                </a:rPr>
                <a:t>Töölised töötavad sageli 10–14 tundi päevas, 6–7 päeva nädalas.</a:t>
              </a:r>
            </a:p>
            <a:p>
              <a:pPr algn="l">
                <a:lnSpc>
                  <a:spcPts val="3000"/>
                </a:lnSpc>
              </a:pPr>
              <a:r>
                <a:rPr lang="en-US" sz="2500">
                  <a:solidFill>
                    <a:srgbClr val="000000"/>
                  </a:solidFill>
                  <a:latin typeface="Arial MT Pro"/>
                  <a:ea typeface="Arial MT Pro"/>
                  <a:cs typeface="Arial MT Pro"/>
                  <a:sym typeface="Arial MT Pro"/>
                </a:rPr>
                <a:t>- Töötingimused on sageli ohtlikud – puudub piisav ventilatsioon, puuduvad kaitseseadmed.</a:t>
              </a:r>
            </a:p>
            <a:p>
              <a:pPr algn="l">
                <a:lnSpc>
                  <a:spcPts val="3000"/>
                </a:lnSpc>
              </a:pPr>
              <a:r>
                <a:rPr lang="en-US" sz="2500">
                  <a:solidFill>
                    <a:srgbClr val="000000"/>
                  </a:solidFill>
                  <a:latin typeface="Arial MT Pro"/>
                  <a:ea typeface="Arial MT Pro"/>
                  <a:cs typeface="Arial MT Pro"/>
                  <a:sym typeface="Arial MT Pro"/>
                </a:rPr>
                <a:t>- 2013. aasta aprillis varises Bangladeshis kokku Rana Plaza rõivatehas, hukkus 1 134 inimest, tuhandeid said vigastada – juhtum tõi päevavalgele tööstuse julma reaalsuse.</a:t>
              </a:r>
            </a:p>
            <a:p>
              <a:pPr algn="l">
                <a:lnSpc>
                  <a:spcPts val="3000"/>
                </a:lnSpc>
              </a:pPr>
              <a:r>
                <a:rPr lang="en-US" sz="2500">
                  <a:solidFill>
                    <a:srgbClr val="000000"/>
                  </a:solidFill>
                  <a:latin typeface="Arial MT Pro"/>
                  <a:ea typeface="Arial MT Pro"/>
                  <a:cs typeface="Arial MT Pro"/>
                  <a:sym typeface="Arial MT Pro"/>
                </a:rPr>
                <a:t>- Ülemaailmsed brändid, nt Primark ja Mango, olid seotud Rana Plaza tootmisega.</a:t>
              </a:r>
            </a:p>
            <a:p>
              <a:pPr algn="l">
                <a:lnSpc>
                  <a:spcPts val="3000"/>
                </a:lnSpc>
              </a:pPr>
              <a:r>
                <a:rPr lang="en-US" sz="2500">
                  <a:solidFill>
                    <a:srgbClr val="000000"/>
                  </a:solidFill>
                  <a:latin typeface="Arial MT Pro"/>
                  <a:ea typeface="Arial MT Pro"/>
                  <a:cs typeface="Arial MT Pro"/>
                  <a:sym typeface="Arial MT Pro"/>
                </a:rPr>
                <a:t>- Pärast katastroofi loodi Bangladesh Accord, mis reguleerib hoonete ohutust ja õigusi.</a:t>
              </a:r>
            </a:p>
            <a:p>
              <a:pPr algn="l">
                <a:lnSpc>
                  <a:spcPts val="3000"/>
                </a:lnSpc>
              </a:pPr>
              <a:endParaRPr lang="en-US" sz="2500">
                <a:solidFill>
                  <a:srgbClr val="000000"/>
                </a:solidFill>
                <a:latin typeface="Arial MT Pro"/>
                <a:ea typeface="Arial MT Pro"/>
                <a:cs typeface="Arial MT Pro"/>
                <a:sym typeface="Arial MT Pro"/>
              </a:endParaRPr>
            </a:p>
          </p:txBody>
        </p:sp>
      </p:grpSp>
      <p:sp>
        <p:nvSpPr>
          <p:cNvPr id="16" name="Freeform 16" descr="peale haigestumist vaktsineerimise toetaja"/>
          <p:cNvSpPr/>
          <p:nvPr/>
        </p:nvSpPr>
        <p:spPr>
          <a:xfrm>
            <a:off x="13389429" y="3542940"/>
            <a:ext cx="4718956" cy="3140251"/>
          </a:xfrm>
          <a:custGeom>
            <a:avLst/>
            <a:gdLst/>
            <a:ahLst/>
            <a:cxnLst/>
            <a:rect l="l" t="t" r="r" b="b"/>
            <a:pathLst>
              <a:path w="4718956" h="3140251">
                <a:moveTo>
                  <a:pt x="0" y="0"/>
                </a:moveTo>
                <a:lnTo>
                  <a:pt x="4718957" y="0"/>
                </a:lnTo>
                <a:lnTo>
                  <a:pt x="4718957" y="3140251"/>
                </a:lnTo>
                <a:lnTo>
                  <a:pt x="0" y="3140251"/>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Tõsieluseriaalid ja dokumentaalid tekstiilitööstusest</a:t>
              </a:r>
            </a:p>
          </p:txBody>
        </p:sp>
      </p:grpSp>
      <p:grpSp>
        <p:nvGrpSpPr>
          <p:cNvPr id="12" name="Group 12"/>
          <p:cNvGrpSpPr/>
          <p:nvPr/>
        </p:nvGrpSpPr>
        <p:grpSpPr>
          <a:xfrm>
            <a:off x="2018642" y="2984267"/>
            <a:ext cx="7245354" cy="6178550"/>
            <a:chOff x="0" y="0"/>
            <a:chExt cx="9660472" cy="8238067"/>
          </a:xfrm>
        </p:grpSpPr>
        <p:sp>
          <p:nvSpPr>
            <p:cNvPr id="13" name="Freeform 13"/>
            <p:cNvSpPr/>
            <p:nvPr/>
          </p:nvSpPr>
          <p:spPr>
            <a:xfrm>
              <a:off x="0" y="0"/>
              <a:ext cx="9660472" cy="8238067"/>
            </a:xfrm>
            <a:custGeom>
              <a:avLst/>
              <a:gdLst/>
              <a:ahLst/>
              <a:cxnLst/>
              <a:rect l="l" t="t" r="r" b="b"/>
              <a:pathLst>
                <a:path w="9660472" h="8238067">
                  <a:moveTo>
                    <a:pt x="0" y="0"/>
                  </a:moveTo>
                  <a:lnTo>
                    <a:pt x="9660472" y="0"/>
                  </a:lnTo>
                  <a:lnTo>
                    <a:pt x="9660472" y="8238067"/>
                  </a:lnTo>
                  <a:lnTo>
                    <a:pt x="0" y="8238067"/>
                  </a:lnTo>
                  <a:close/>
                </a:path>
              </a:pathLst>
            </a:custGeom>
            <a:solidFill>
              <a:srgbClr val="000000">
                <a:alpha val="0"/>
              </a:srgbClr>
            </a:solidFill>
          </p:spPr>
          <p:txBody>
            <a:bodyPr/>
            <a:lstStyle/>
            <a:p>
              <a:endParaRPr lang="et-EE"/>
            </a:p>
          </p:txBody>
        </p:sp>
        <p:sp>
          <p:nvSpPr>
            <p:cNvPr id="14" name="TextBox 14"/>
            <p:cNvSpPr txBox="1"/>
            <p:nvPr/>
          </p:nvSpPr>
          <p:spPr>
            <a:xfrm>
              <a:off x="0" y="-57150"/>
              <a:ext cx="9660472" cy="8295217"/>
            </a:xfrm>
            <a:prstGeom prst="rect">
              <a:avLst/>
            </a:prstGeom>
          </p:spPr>
          <p:txBody>
            <a:bodyPr lIns="0" tIns="0" rIns="0" bIns="0" rtlCol="0" anchor="t"/>
            <a:lstStyle/>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a:t>
              </a:r>
              <a:r>
                <a:rPr lang="en-US" sz="2500" b="1">
                  <a:solidFill>
                    <a:srgbClr val="404040"/>
                  </a:solidFill>
                  <a:latin typeface="Arial MT Pro Bold"/>
                  <a:ea typeface="Arial MT Pro Bold"/>
                  <a:cs typeface="Arial MT Pro Bold"/>
                  <a:sym typeface="Arial MT Pro Bold"/>
                </a:rPr>
                <a:t>The True Cost</a:t>
              </a:r>
              <a:r>
                <a:rPr lang="en-US" sz="2500">
                  <a:solidFill>
                    <a:srgbClr val="404040"/>
                  </a:solidFill>
                  <a:latin typeface="Arial MT Pro"/>
                  <a:ea typeface="Arial MT Pro"/>
                  <a:cs typeface="Arial MT Pro"/>
                  <a:sym typeface="Arial MT Pro"/>
                </a:rPr>
                <a:t>“ (2015) – dokumentaal, mis näitab, kuidas kiirmood mõjutab Bangladeshi ja Kambodža töölisi.Film paljastab, kuidas odav rõivatootmine põhineb inimeste ekspluateerimisel ja keskkonna saastamisel.</a:t>
              </a:r>
            </a:p>
            <a:p>
              <a:pPr marL="452438" lvl="1" indent="-226219" algn="l">
                <a:lnSpc>
                  <a:spcPts val="3000"/>
                </a:lnSpc>
              </a:pPr>
              <a:r>
                <a:rPr lang="en-US" sz="2500">
                  <a:solidFill>
                    <a:srgbClr val="404040"/>
                  </a:solidFill>
                  <a:latin typeface="Arial MT Pro"/>
                  <a:ea typeface="Arial MT Pro"/>
                  <a:cs typeface="Arial MT Pro"/>
                  <a:sym typeface="Arial MT Pro"/>
                </a:rPr>
                <a:t>Näidatakse töötajaid, kes teenivad vähem kui 2 USD päevas, töötades ohtlikes oludes.</a:t>
              </a:r>
            </a:p>
            <a:p>
              <a:pPr algn="l">
                <a:lnSpc>
                  <a:spcPts val="3000"/>
                </a:lnSpc>
              </a:pPr>
              <a:r>
                <a:rPr lang="en-US" sz="2500">
                  <a:solidFill>
                    <a:srgbClr val="404040"/>
                  </a:solidFill>
                  <a:latin typeface="Arial MT Pro"/>
                  <a:ea typeface="Arial MT Pro"/>
                  <a:cs typeface="Arial MT Pro"/>
                  <a:sym typeface="Arial MT Pro"/>
                </a:rPr>
                <a:t>Filmis võrreldakse rõivatööstust naftatööstusega keskkonnamõju poolest. https://truecostmovie.com/ </a:t>
              </a:r>
            </a:p>
            <a:p>
              <a:pPr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pPr>
              <a:r>
                <a:rPr lang="en-US" sz="2500">
                  <a:solidFill>
                    <a:srgbClr val="404040"/>
                  </a:solidFill>
                  <a:latin typeface="Arial MT Pro"/>
                  <a:ea typeface="Arial MT Pro"/>
                  <a:cs typeface="Arial MT Pro"/>
                  <a:sym typeface="Arial MT Pro"/>
                </a:rPr>
                <a:t>- </a:t>
              </a:r>
              <a:r>
                <a:rPr lang="en-US" sz="2500" b="1">
                  <a:solidFill>
                    <a:srgbClr val="404040"/>
                  </a:solidFill>
                  <a:latin typeface="Arial MT Pro Bold"/>
                  <a:ea typeface="Arial MT Pro Bold"/>
                  <a:cs typeface="Arial MT Pro Bold"/>
                  <a:sym typeface="Arial MT Pro Bold"/>
                </a:rPr>
                <a:t>„Fashion's Dirty Secrets</a:t>
              </a:r>
              <a:r>
                <a:rPr lang="en-US" sz="2500">
                  <a:solidFill>
                    <a:srgbClr val="404040"/>
                  </a:solidFill>
                  <a:latin typeface="Arial MT Pro"/>
                  <a:ea typeface="Arial MT Pro"/>
                  <a:cs typeface="Arial MT Pro"/>
                  <a:sym typeface="Arial MT Pro"/>
                </a:rPr>
                <a:t>“ (BBC, 2018) – ajakirjanik Stacey Dooley reisib maailma tekstiilitootmise piirkondadesse. 45min https://www.cbc.ca/player/play/video/1.5058703 </a:t>
              </a:r>
            </a:p>
            <a:p>
              <a:pPr marL="452438" lvl="1" indent="-226219" algn="l">
                <a:lnSpc>
                  <a:spcPts val="3000"/>
                </a:lnSpc>
              </a:pPr>
              <a:endParaRPr lang="en-US" sz="2500">
                <a:solidFill>
                  <a:srgbClr val="404040"/>
                </a:solidFill>
                <a:latin typeface="Arial MT Pro"/>
                <a:ea typeface="Arial MT Pro"/>
                <a:cs typeface="Arial MT Pro"/>
                <a:sym typeface="Arial MT Pro"/>
              </a:endParaRPr>
            </a:p>
          </p:txBody>
        </p:sp>
      </p:grpSp>
      <p:grpSp>
        <p:nvGrpSpPr>
          <p:cNvPr id="15" name="Group 15"/>
          <p:cNvGrpSpPr/>
          <p:nvPr/>
        </p:nvGrpSpPr>
        <p:grpSpPr>
          <a:xfrm>
            <a:off x="9263996" y="2520463"/>
            <a:ext cx="7026222" cy="6642354"/>
            <a:chOff x="0" y="0"/>
            <a:chExt cx="9368296" cy="8856472"/>
          </a:xfrm>
        </p:grpSpPr>
        <p:sp>
          <p:nvSpPr>
            <p:cNvPr id="16" name="Freeform 16"/>
            <p:cNvSpPr/>
            <p:nvPr/>
          </p:nvSpPr>
          <p:spPr>
            <a:xfrm>
              <a:off x="0" y="0"/>
              <a:ext cx="9368296" cy="8856473"/>
            </a:xfrm>
            <a:custGeom>
              <a:avLst/>
              <a:gdLst/>
              <a:ahLst/>
              <a:cxnLst/>
              <a:rect l="l" t="t" r="r" b="b"/>
              <a:pathLst>
                <a:path w="9368296" h="8856473">
                  <a:moveTo>
                    <a:pt x="0" y="0"/>
                  </a:moveTo>
                  <a:lnTo>
                    <a:pt x="9368296" y="0"/>
                  </a:lnTo>
                  <a:lnTo>
                    <a:pt x="9368296" y="8856473"/>
                  </a:lnTo>
                  <a:lnTo>
                    <a:pt x="0" y="8856473"/>
                  </a:lnTo>
                  <a:close/>
                </a:path>
              </a:pathLst>
            </a:custGeom>
            <a:solidFill>
              <a:srgbClr val="000000">
                <a:alpha val="0"/>
              </a:srgbClr>
            </a:solidFill>
          </p:spPr>
          <p:txBody>
            <a:bodyPr/>
            <a:lstStyle/>
            <a:p>
              <a:endParaRPr lang="et-EE"/>
            </a:p>
          </p:txBody>
        </p:sp>
        <p:sp>
          <p:nvSpPr>
            <p:cNvPr id="17" name="TextBox 17"/>
            <p:cNvSpPr txBox="1"/>
            <p:nvPr/>
          </p:nvSpPr>
          <p:spPr>
            <a:xfrm>
              <a:off x="0" y="-57150"/>
              <a:ext cx="9368296" cy="8913622"/>
            </a:xfrm>
            <a:prstGeom prst="rect">
              <a:avLst/>
            </a:prstGeom>
          </p:spPr>
          <p:txBody>
            <a:bodyPr lIns="0" tIns="0" rIns="0" bIns="0" rtlCol="0" anchor="t"/>
            <a:lstStyle/>
            <a:p>
              <a:pPr marL="452438" lvl="1" indent="-226219" algn="l">
                <a:lnSpc>
                  <a:spcPts val="3000"/>
                </a:lnSpc>
                <a:buFont typeface="Arial"/>
                <a:buChar char="•"/>
              </a:pPr>
              <a:r>
                <a:rPr lang="en-US" sz="2500">
                  <a:solidFill>
                    <a:srgbClr val="404040"/>
                  </a:solidFill>
                  <a:latin typeface="Arial MT Pro"/>
                  <a:ea typeface="Arial MT Pro"/>
                  <a:cs typeface="Arial MT Pro"/>
                  <a:sym typeface="Arial MT Pro"/>
                </a:rPr>
                <a:t>-</a:t>
              </a:r>
              <a:r>
                <a:rPr lang="en-US" sz="2500" b="1">
                  <a:solidFill>
                    <a:srgbClr val="404040"/>
                  </a:solidFill>
                  <a:latin typeface="Arial MT Pro Bold"/>
                  <a:ea typeface="Arial MT Pro Bold"/>
                  <a:cs typeface="Arial MT Pro Bold"/>
                  <a:sym typeface="Arial MT Pro Bold"/>
                </a:rPr>
                <a:t> „Sweatshop – Deadly Fashion“</a:t>
              </a:r>
              <a:r>
                <a:rPr lang="en-US" sz="2500">
                  <a:solidFill>
                    <a:srgbClr val="404040"/>
                  </a:solidFill>
                  <a:latin typeface="Arial MT Pro"/>
                  <a:ea typeface="Arial MT Pro"/>
                  <a:cs typeface="Arial MT Pro"/>
                  <a:sym typeface="Arial MT Pro"/>
                </a:rPr>
                <a:t> (2014) – Norra tõsielusari, kus noored moesõltlased saadetakse Kambodžasse tehasesse tööle.</a:t>
              </a:r>
            </a:p>
            <a:p>
              <a:pPr algn="l">
                <a:lnSpc>
                  <a:spcPts val="3000"/>
                </a:lnSpc>
              </a:pPr>
              <a:r>
                <a:rPr lang="en-US" sz="2500">
                  <a:solidFill>
                    <a:srgbClr val="404040"/>
                  </a:solidFill>
                  <a:latin typeface="Arial MT Pro"/>
                  <a:ea typeface="Arial MT Pro"/>
                  <a:cs typeface="Arial MT Pro"/>
                  <a:sym typeface="Arial MT Pro"/>
                </a:rPr>
                <a:t>- Osalejad šokeeruvad, nähes 12-tunniseid tööpäevi ja elamistingimusi ilma veeta. Saade suurendas teadlikkust Põhjamaades ning käivitas kampaania vastutustundliku moe nimel. 53min https://www.youtube.com/watch?v=E2HnFr8jgCQ</a:t>
              </a:r>
            </a:p>
            <a:p>
              <a:pPr marL="452438" lvl="1" indent="-226219"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pPr>
              <a:endParaRPr lang="en-US" sz="2500">
                <a:solidFill>
                  <a:srgbClr val="404040"/>
                </a:solidFill>
                <a:latin typeface="Arial MT Pro"/>
                <a:ea typeface="Arial MT Pro"/>
                <a:cs typeface="Arial MT Pro"/>
                <a:sym typeface="Arial MT Pro"/>
              </a:endParaRPr>
            </a:p>
            <a:p>
              <a:pPr marL="452438" lvl="1" indent="-226219" algn="l">
                <a:lnSpc>
                  <a:spcPts val="3000"/>
                </a:lnSpc>
              </a:pPr>
              <a:r>
                <a:rPr lang="en-US" sz="2500">
                  <a:solidFill>
                    <a:srgbClr val="404040"/>
                  </a:solidFill>
                  <a:latin typeface="Cambria"/>
                  <a:ea typeface="Cambria"/>
                  <a:cs typeface="Cambria"/>
                  <a:sym typeface="Cambria"/>
                </a:rPr>
                <a:t>-.</a:t>
              </a:r>
            </a:p>
            <a:p>
              <a:pPr marL="452438" lvl="1" indent="-226219" algn="l">
                <a:lnSpc>
                  <a:spcPts val="3000"/>
                </a:lnSpc>
              </a:pPr>
              <a:endParaRPr lang="en-US" sz="2500">
                <a:solidFill>
                  <a:srgbClr val="404040"/>
                </a:solidFill>
                <a:latin typeface="Cambria"/>
                <a:ea typeface="Cambria"/>
                <a:cs typeface="Cambria"/>
                <a:sym typeface="Cambria"/>
              </a:endParaRPr>
            </a:p>
          </p:txBody>
        </p:sp>
      </p:grpSp>
      <p:sp>
        <p:nvSpPr>
          <p:cNvPr id="18" name="Freeform 18"/>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9" name="Freeform 19" descr="Film Logo Vector Art, Icons, and ..."/>
          <p:cNvSpPr/>
          <p:nvPr/>
        </p:nvSpPr>
        <p:spPr>
          <a:xfrm>
            <a:off x="15465657" y="525014"/>
            <a:ext cx="2332487" cy="2332486"/>
          </a:xfrm>
          <a:custGeom>
            <a:avLst/>
            <a:gdLst/>
            <a:ahLst/>
            <a:cxnLst/>
            <a:rect l="l" t="t" r="r" b="b"/>
            <a:pathLst>
              <a:path w="2332487" h="2332486">
                <a:moveTo>
                  <a:pt x="0" y="0"/>
                </a:moveTo>
                <a:lnTo>
                  <a:pt x="2332487" y="0"/>
                </a:lnTo>
                <a:lnTo>
                  <a:pt x="2332487" y="2332486"/>
                </a:lnTo>
                <a:lnTo>
                  <a:pt x="0" y="2332486"/>
                </a:lnTo>
                <a:lnTo>
                  <a:pt x="0" y="0"/>
                </a:lnTo>
                <a:close/>
              </a:path>
            </a:pathLst>
          </a:custGeom>
          <a:blipFill>
            <a:blip r:embed="rId9"/>
            <a:stretch>
              <a:fillRect/>
            </a:stretch>
          </a:blipFill>
        </p:spPr>
        <p:txBody>
          <a:bodyPr/>
          <a:lstStyle/>
          <a:p>
            <a:endParaRPr lang="et-EE"/>
          </a:p>
        </p:txBody>
      </p:sp>
      <p:sp>
        <p:nvSpPr>
          <p:cNvPr id="20" name="Freeform 20"/>
          <p:cNvSpPr/>
          <p:nvPr/>
        </p:nvSpPr>
        <p:spPr>
          <a:xfrm>
            <a:off x="9793952" y="6289335"/>
            <a:ext cx="5966311" cy="3281471"/>
          </a:xfrm>
          <a:custGeom>
            <a:avLst/>
            <a:gdLst/>
            <a:ahLst/>
            <a:cxnLst/>
            <a:rect l="l" t="t" r="r" b="b"/>
            <a:pathLst>
              <a:path w="5966311" h="3281471">
                <a:moveTo>
                  <a:pt x="0" y="0"/>
                </a:moveTo>
                <a:lnTo>
                  <a:pt x="5966311" y="0"/>
                </a:lnTo>
                <a:lnTo>
                  <a:pt x="5966311" y="3281471"/>
                </a:lnTo>
                <a:lnTo>
                  <a:pt x="0" y="3281471"/>
                </a:lnTo>
                <a:lnTo>
                  <a:pt x="0" y="0"/>
                </a:lnTo>
                <a:close/>
              </a:path>
            </a:pathLst>
          </a:custGeom>
          <a:blipFill>
            <a:blip r:embed="rId10"/>
            <a:stretch>
              <a:fillRect/>
            </a:stretch>
          </a:blipFill>
        </p:spPr>
        <p:txBody>
          <a:bodyPr/>
          <a:lstStyle/>
          <a:p>
            <a:endParaRPr lang="et-E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Uued materjalid: Nõges, seen ja vetikad</a:t>
              </a:r>
            </a:p>
          </p:txBody>
        </p:sp>
      </p:grpSp>
      <p:grpSp>
        <p:nvGrpSpPr>
          <p:cNvPr id="12" name="Group 12"/>
          <p:cNvGrpSpPr/>
          <p:nvPr/>
        </p:nvGrpSpPr>
        <p:grpSpPr>
          <a:xfrm>
            <a:off x="2136660" y="2857499"/>
            <a:ext cx="8052368" cy="7461504"/>
            <a:chOff x="0" y="0"/>
            <a:chExt cx="10736490" cy="9948672"/>
          </a:xfrm>
        </p:grpSpPr>
        <p:sp>
          <p:nvSpPr>
            <p:cNvPr id="13" name="Freeform 13"/>
            <p:cNvSpPr/>
            <p:nvPr/>
          </p:nvSpPr>
          <p:spPr>
            <a:xfrm>
              <a:off x="0" y="0"/>
              <a:ext cx="10736490" cy="9948672"/>
            </a:xfrm>
            <a:custGeom>
              <a:avLst/>
              <a:gdLst/>
              <a:ahLst/>
              <a:cxnLst/>
              <a:rect l="l" t="t" r="r" b="b"/>
              <a:pathLst>
                <a:path w="10736490" h="9948672">
                  <a:moveTo>
                    <a:pt x="0" y="0"/>
                  </a:moveTo>
                  <a:lnTo>
                    <a:pt x="10736490" y="0"/>
                  </a:lnTo>
                  <a:lnTo>
                    <a:pt x="10736490" y="9948672"/>
                  </a:lnTo>
                  <a:lnTo>
                    <a:pt x="0" y="9948672"/>
                  </a:lnTo>
                  <a:close/>
                </a:path>
              </a:pathLst>
            </a:custGeom>
            <a:solidFill>
              <a:srgbClr val="000000">
                <a:alpha val="0"/>
              </a:srgbClr>
            </a:solidFill>
          </p:spPr>
          <p:txBody>
            <a:bodyPr/>
            <a:lstStyle/>
            <a:p>
              <a:endParaRPr lang="et-EE"/>
            </a:p>
          </p:txBody>
        </p:sp>
        <p:sp>
          <p:nvSpPr>
            <p:cNvPr id="14" name="TextBox 14"/>
            <p:cNvSpPr txBox="1"/>
            <p:nvPr/>
          </p:nvSpPr>
          <p:spPr>
            <a:xfrm>
              <a:off x="0" y="-57150"/>
              <a:ext cx="10736490" cy="10005822"/>
            </a:xfrm>
            <a:prstGeom prst="rect">
              <a:avLst/>
            </a:prstGeom>
          </p:spPr>
          <p:txBody>
            <a:bodyPr lIns="0" tIns="0" rIns="0" bIns="0" rtlCol="0" anchor="t"/>
            <a:lstStyle/>
            <a:p>
              <a:pPr marL="488632" lvl="1" indent="-244316" algn="l">
                <a:lnSpc>
                  <a:spcPts val="3240"/>
                </a:lnSpc>
                <a:buFont typeface="Arial"/>
                <a:buChar char="•"/>
              </a:pPr>
              <a:r>
                <a:rPr lang="en-US" sz="2700" b="1">
                  <a:solidFill>
                    <a:srgbClr val="404040"/>
                  </a:solidFill>
                  <a:latin typeface="Arial MT Pro Bold"/>
                  <a:ea typeface="Arial MT Pro Bold"/>
                  <a:cs typeface="Arial MT Pro Bold"/>
                  <a:sym typeface="Arial MT Pro Bold"/>
                </a:rPr>
                <a:t>Biopõhised kiud </a:t>
              </a:r>
              <a:r>
                <a:rPr lang="en-US" sz="2700">
                  <a:solidFill>
                    <a:srgbClr val="404040"/>
                  </a:solidFill>
                  <a:latin typeface="Arial MT Pro"/>
                  <a:ea typeface="Arial MT Pro"/>
                  <a:cs typeface="Arial MT Pro"/>
                  <a:sym typeface="Arial MT Pro"/>
                </a:rPr>
                <a:t>nagu mycelium, vetikatekstiil ja nõges on alternatiiviks sünteetikale.</a:t>
              </a:r>
            </a:p>
            <a:p>
              <a:pPr algn="l">
                <a:lnSpc>
                  <a:spcPts val="3240"/>
                </a:lnSpc>
              </a:pPr>
              <a:endParaRPr lang="en-US" sz="2700">
                <a:solidFill>
                  <a:srgbClr val="404040"/>
                </a:solidFill>
                <a:latin typeface="Arial MT Pro"/>
                <a:ea typeface="Arial MT Pro"/>
                <a:cs typeface="Arial MT Pro"/>
                <a:sym typeface="Arial MT Pro"/>
              </a:endParaRPr>
            </a:p>
            <a:p>
              <a:pPr marL="488632" lvl="1" indent="-244316" algn="l">
                <a:lnSpc>
                  <a:spcPts val="3240"/>
                </a:lnSpc>
                <a:buFont typeface="Arial"/>
                <a:buChar char="•"/>
              </a:pPr>
              <a:r>
                <a:rPr lang="en-US" sz="2700" b="1">
                  <a:solidFill>
                    <a:srgbClr val="404040"/>
                  </a:solidFill>
                  <a:latin typeface="Arial MT Pro Bold"/>
                  <a:ea typeface="Arial MT Pro Bold"/>
                  <a:cs typeface="Arial MT Pro Bold"/>
                  <a:sym typeface="Arial MT Pro Bold"/>
                </a:rPr>
                <a:t>Väiksem vee- ja CO₂ jalajälg</a:t>
              </a:r>
              <a:r>
                <a:rPr lang="en-US" sz="2700">
                  <a:solidFill>
                    <a:srgbClr val="404040"/>
                  </a:solidFill>
                  <a:latin typeface="Arial MT Pro"/>
                  <a:ea typeface="Arial MT Pro"/>
                  <a:cs typeface="Arial MT Pro"/>
                  <a:sym typeface="Arial MT Pro"/>
                </a:rPr>
                <a:t>, sageli biolagunevad ja kasvavad jäätmetel.</a:t>
              </a:r>
            </a:p>
            <a:p>
              <a:pPr algn="l">
                <a:lnSpc>
                  <a:spcPts val="3240"/>
                </a:lnSpc>
              </a:pPr>
              <a:endParaRPr lang="en-US" sz="2700">
                <a:solidFill>
                  <a:srgbClr val="404040"/>
                </a:solidFill>
                <a:latin typeface="Arial MT Pro"/>
                <a:ea typeface="Arial MT Pro"/>
                <a:cs typeface="Arial MT Pro"/>
                <a:sym typeface="Arial MT Pro"/>
              </a:endParaRPr>
            </a:p>
            <a:p>
              <a:pPr marL="488632" lvl="1" indent="-244316" algn="l">
                <a:lnSpc>
                  <a:spcPts val="3240"/>
                </a:lnSpc>
                <a:buFont typeface="Arial"/>
                <a:buChar char="•"/>
              </a:pPr>
              <a:r>
                <a:rPr lang="en-US" sz="2700" b="1">
                  <a:solidFill>
                    <a:srgbClr val="404040"/>
                  </a:solidFill>
                  <a:latin typeface="Arial MT Pro Bold"/>
                  <a:ea typeface="Arial MT Pro Bold"/>
                  <a:cs typeface="Arial MT Pro Bold"/>
                  <a:sym typeface="Arial MT Pro Bold"/>
                </a:rPr>
                <a:t>Uued materjalid: </a:t>
              </a:r>
              <a:r>
                <a:rPr lang="en-US" sz="2700">
                  <a:solidFill>
                    <a:srgbClr val="404040"/>
                  </a:solidFill>
                  <a:latin typeface="Arial MT Pro"/>
                  <a:ea typeface="Arial MT Pro"/>
                  <a:cs typeface="Arial MT Pro"/>
                  <a:sym typeface="Arial MT Pro"/>
                </a:rPr>
                <a:t>Tuleviku tekstiilitööstus liigub suunas, kus materjalid on biopõhised ja ringluspõhised. </a:t>
              </a:r>
              <a:r>
                <a:rPr lang="en-US" sz="2700" b="1">
                  <a:solidFill>
                    <a:srgbClr val="404040"/>
                  </a:solidFill>
                  <a:latin typeface="Arial MT Pro Bold"/>
                  <a:ea typeface="Arial MT Pro Bold"/>
                  <a:cs typeface="Arial MT Pro Bold"/>
                  <a:sym typeface="Arial MT Pro Bold"/>
                </a:rPr>
                <a:t>Infinna</a:t>
              </a:r>
              <a:r>
                <a:rPr lang="en-US" sz="2700">
                  <a:solidFill>
                    <a:srgbClr val="404040"/>
                  </a:solidFill>
                  <a:latin typeface="Arial MT Pro"/>
                  <a:ea typeface="Arial MT Pro"/>
                  <a:cs typeface="Arial MT Pro"/>
                  <a:sym typeface="Arial MT Pro"/>
                </a:rPr>
                <a:t>™ annab uue elu vanadele riietele, </a:t>
              </a:r>
              <a:r>
                <a:rPr lang="en-US" sz="2700" b="1">
                  <a:solidFill>
                    <a:srgbClr val="404040"/>
                  </a:solidFill>
                  <a:latin typeface="Arial MT Pro Bold"/>
                  <a:ea typeface="Arial MT Pro Bold"/>
                  <a:cs typeface="Arial MT Pro Bold"/>
                  <a:sym typeface="Arial MT Pro Bold"/>
                </a:rPr>
                <a:t>Piñatex</a:t>
              </a:r>
              <a:r>
                <a:rPr lang="en-US" sz="2700">
                  <a:solidFill>
                    <a:srgbClr val="404040"/>
                  </a:solidFill>
                  <a:latin typeface="Arial MT Pro"/>
                  <a:ea typeface="Arial MT Pro"/>
                  <a:cs typeface="Arial MT Pro"/>
                  <a:sym typeface="Arial MT Pro"/>
                </a:rPr>
                <a:t>® muudab ananassilehed jätkusuutlikuks nahaks, </a:t>
              </a:r>
              <a:r>
                <a:rPr lang="en-US" sz="2700" b="1">
                  <a:solidFill>
                    <a:srgbClr val="404040"/>
                  </a:solidFill>
                  <a:latin typeface="Arial MT Pro Bold"/>
                  <a:ea typeface="Arial MT Pro Bold"/>
                  <a:cs typeface="Arial MT Pro Bold"/>
                  <a:sym typeface="Arial MT Pro Bold"/>
                </a:rPr>
                <a:t>Mycelium</a:t>
              </a:r>
              <a:r>
                <a:rPr lang="en-US" sz="2700">
                  <a:solidFill>
                    <a:srgbClr val="404040"/>
                  </a:solidFill>
                  <a:latin typeface="Arial MT Pro"/>
                  <a:ea typeface="Arial MT Pro"/>
                  <a:cs typeface="Arial MT Pro"/>
                  <a:sym typeface="Arial MT Pro"/>
                </a:rPr>
                <a:t> loob luksusbrändidele seeneniidistikust materjale ning </a:t>
              </a:r>
              <a:r>
                <a:rPr lang="en-US" sz="2700" b="1">
                  <a:solidFill>
                    <a:srgbClr val="404040"/>
                  </a:solidFill>
                  <a:latin typeface="Arial MT Pro Bold"/>
                  <a:ea typeface="Arial MT Pro Bold"/>
                  <a:cs typeface="Arial MT Pro Bold"/>
                  <a:sym typeface="Arial MT Pro Bold"/>
                </a:rPr>
                <a:t>Tencel</a:t>
              </a:r>
              <a:r>
                <a:rPr lang="en-US" sz="2700">
                  <a:solidFill>
                    <a:srgbClr val="404040"/>
                  </a:solidFill>
                  <a:latin typeface="Arial MT Pro"/>
                  <a:ea typeface="Arial MT Pro"/>
                  <a:cs typeface="Arial MT Pro"/>
                  <a:sym typeface="Arial MT Pro"/>
                </a:rPr>
                <a:t>™ toodab puidust pehmeid ja vastupidavaid kiude, säästes vett ja energiat.</a:t>
              </a:r>
            </a:p>
            <a:p>
              <a:pPr algn="l">
                <a:lnSpc>
                  <a:spcPts val="3240"/>
                </a:lnSpc>
              </a:pPr>
              <a:endParaRPr lang="en-US" sz="2700">
                <a:solidFill>
                  <a:srgbClr val="404040"/>
                </a:solidFill>
                <a:latin typeface="Arial MT Pro"/>
                <a:ea typeface="Arial MT Pro"/>
                <a:cs typeface="Arial MT Pro"/>
                <a:sym typeface="Arial MT Pro"/>
              </a:endParaRPr>
            </a:p>
            <a:p>
              <a:pPr marL="488632" lvl="1" indent="-244316" algn="l">
                <a:lnSpc>
                  <a:spcPts val="3240"/>
                </a:lnSpc>
                <a:buFont typeface="Arial"/>
                <a:buChar char="•"/>
              </a:pPr>
              <a:r>
                <a:rPr lang="en-US" sz="2700" b="1">
                  <a:solidFill>
                    <a:srgbClr val="404040"/>
                  </a:solidFill>
                  <a:latin typeface="Arial MT Pro Bold"/>
                  <a:ea typeface="Arial MT Pro Bold"/>
                  <a:cs typeface="Arial MT Pro Bold"/>
                  <a:sym typeface="Arial MT Pro Bold"/>
                </a:rPr>
                <a:t>Upmade </a:t>
              </a:r>
              <a:r>
                <a:rPr lang="en-US" sz="2700">
                  <a:solidFill>
                    <a:srgbClr val="404040"/>
                  </a:solidFill>
                  <a:latin typeface="Arial MT Pro"/>
                  <a:ea typeface="Arial MT Pro"/>
                  <a:cs typeface="Arial MT Pro"/>
                  <a:sym typeface="Arial MT Pro"/>
                </a:rPr>
                <a:t>säästab kuni 91% vett ja 87% CO₂.</a:t>
              </a:r>
            </a:p>
            <a:p>
              <a:pPr algn="l">
                <a:lnSpc>
                  <a:spcPts val="3240"/>
                </a:lnSpc>
              </a:pPr>
              <a:endParaRPr lang="en-US" sz="2700">
                <a:solidFill>
                  <a:srgbClr val="404040"/>
                </a:solidFill>
                <a:latin typeface="Arial MT Pro"/>
                <a:ea typeface="Arial MT Pro"/>
                <a:cs typeface="Arial MT Pro"/>
                <a:sym typeface="Arial MT Pro"/>
              </a:endParaRPr>
            </a:p>
            <a:p>
              <a:pPr marL="488632" lvl="1" indent="-244316" algn="l">
                <a:lnSpc>
                  <a:spcPts val="3240"/>
                </a:lnSpc>
              </a:pPr>
              <a:endParaRPr lang="en-US" sz="2700">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0445670" y="2857500"/>
            <a:ext cx="6409047" cy="4800600"/>
          </a:xfrm>
          <a:custGeom>
            <a:avLst/>
            <a:gdLst/>
            <a:ahLst/>
            <a:cxnLst/>
            <a:rect l="l" t="t" r="r" b="b"/>
            <a:pathLst>
              <a:path w="6409047" h="4800600">
                <a:moveTo>
                  <a:pt x="0" y="0"/>
                </a:moveTo>
                <a:lnTo>
                  <a:pt x="6409047" y="0"/>
                </a:lnTo>
                <a:lnTo>
                  <a:pt x="6409047" y="4800600"/>
                </a:lnTo>
                <a:lnTo>
                  <a:pt x="0" y="4800600"/>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0"/>
              <a:ext cx="17823374" cy="2561780"/>
            </a:xfrm>
            <a:prstGeom prst="rect">
              <a:avLst/>
            </a:prstGeom>
          </p:spPr>
          <p:txBody>
            <a:bodyPr lIns="0" tIns="0" rIns="0" bIns="0" rtlCol="0" anchor="t"/>
            <a:lstStyle/>
            <a:p>
              <a:pPr algn="l">
                <a:lnSpc>
                  <a:spcPts val="6480"/>
                </a:lnSpc>
              </a:pPr>
              <a:r>
                <a:rPr lang="en-US" sz="5400" b="1">
                  <a:solidFill>
                    <a:srgbClr val="262626"/>
                  </a:solidFill>
                  <a:latin typeface="Century Expanded Bold"/>
                  <a:ea typeface="Century Expanded Bold"/>
                  <a:cs typeface="Century Expanded Bold"/>
                  <a:sym typeface="Century Expanded Bold"/>
                </a:rPr>
                <a:t>Tekstiilijalajälg Eestis</a:t>
              </a:r>
            </a:p>
          </p:txBody>
        </p:sp>
      </p:grpSp>
      <p:grpSp>
        <p:nvGrpSpPr>
          <p:cNvPr id="12" name="Group 12"/>
          <p:cNvGrpSpPr/>
          <p:nvPr/>
        </p:nvGrpSpPr>
        <p:grpSpPr>
          <a:xfrm>
            <a:off x="3004457" y="2220686"/>
            <a:ext cx="7350157" cy="6646148"/>
            <a:chOff x="0" y="0"/>
            <a:chExt cx="9800210" cy="8861530"/>
          </a:xfrm>
        </p:grpSpPr>
        <p:sp>
          <p:nvSpPr>
            <p:cNvPr id="13" name="Freeform 13"/>
            <p:cNvSpPr/>
            <p:nvPr/>
          </p:nvSpPr>
          <p:spPr>
            <a:xfrm>
              <a:off x="0" y="0"/>
              <a:ext cx="9800210" cy="8861530"/>
            </a:xfrm>
            <a:custGeom>
              <a:avLst/>
              <a:gdLst/>
              <a:ahLst/>
              <a:cxnLst/>
              <a:rect l="l" t="t" r="r" b="b"/>
              <a:pathLst>
                <a:path w="9800210" h="8861530">
                  <a:moveTo>
                    <a:pt x="0" y="0"/>
                  </a:moveTo>
                  <a:lnTo>
                    <a:pt x="9800210" y="0"/>
                  </a:lnTo>
                  <a:lnTo>
                    <a:pt x="9800210" y="8861530"/>
                  </a:lnTo>
                  <a:lnTo>
                    <a:pt x="0" y="8861530"/>
                  </a:lnTo>
                  <a:close/>
                </a:path>
              </a:pathLst>
            </a:custGeom>
            <a:solidFill>
              <a:srgbClr val="000000">
                <a:alpha val="0"/>
              </a:srgbClr>
            </a:solidFill>
          </p:spPr>
          <p:txBody>
            <a:bodyPr/>
            <a:lstStyle/>
            <a:p>
              <a:endParaRPr lang="et-EE"/>
            </a:p>
          </p:txBody>
        </p:sp>
        <p:sp>
          <p:nvSpPr>
            <p:cNvPr id="14" name="TextBox 14"/>
            <p:cNvSpPr txBox="1"/>
            <p:nvPr/>
          </p:nvSpPr>
          <p:spPr>
            <a:xfrm>
              <a:off x="0" y="-9525"/>
              <a:ext cx="9800210" cy="8871055"/>
            </a:xfrm>
            <a:prstGeom prst="rect">
              <a:avLst/>
            </a:prstGeom>
          </p:spPr>
          <p:txBody>
            <a:bodyPr lIns="0" tIns="0" rIns="0" bIns="0" rtlCol="0" anchor="t"/>
            <a:lstStyle/>
            <a:p>
              <a:pPr marL="452438" lvl="1" indent="-226219" algn="l">
                <a:lnSpc>
                  <a:spcPts val="3000"/>
                </a:lnSpc>
                <a:buFont typeface="Arial"/>
                <a:buChar char="•"/>
              </a:pPr>
              <a:r>
                <a:rPr lang="en-US" sz="2500" b="1">
                  <a:solidFill>
                    <a:srgbClr val="000000"/>
                  </a:solidFill>
                  <a:latin typeface="Roboto Bold"/>
                  <a:ea typeface="Roboto Bold"/>
                  <a:cs typeface="Roboto Bold"/>
                  <a:sym typeface="Roboto Bold"/>
                </a:rPr>
                <a:t>Tekstiilmaterjalid on üks raskemini töödeldavaid jäätmetüüpe. </a:t>
              </a:r>
            </a:p>
            <a:p>
              <a:pPr algn="l">
                <a:lnSpc>
                  <a:spcPts val="3000"/>
                </a:lnSpc>
              </a:pPr>
              <a:endParaRPr lang="en-US" sz="2500" b="1">
                <a:solidFill>
                  <a:srgbClr val="000000"/>
                </a:solidFill>
                <a:latin typeface="Roboto Bold"/>
                <a:ea typeface="Roboto Bold"/>
                <a:cs typeface="Roboto Bold"/>
                <a:sym typeface="Roboto Bold"/>
              </a:endParaRPr>
            </a:p>
            <a:p>
              <a:pPr marL="452438" lvl="1" indent="-226219" algn="l">
                <a:lnSpc>
                  <a:spcPts val="3000"/>
                </a:lnSpc>
                <a:buFont typeface="Arial"/>
                <a:buChar char="•"/>
              </a:pPr>
              <a:r>
                <a:rPr lang="en-US" sz="2500">
                  <a:solidFill>
                    <a:srgbClr val="000000"/>
                  </a:solidFill>
                  <a:latin typeface="Roboto"/>
                  <a:ea typeface="Roboto"/>
                  <a:cs typeface="Roboto"/>
                  <a:sym typeface="Roboto"/>
                </a:rPr>
                <a:t>Eesti Kunstiakadeemia ja Stockholmi Keskkonnainsituudi (SEI) Tallinna keskuse koostöös valminud„</a:t>
              </a:r>
              <a:r>
                <a:rPr lang="en-US" sz="2500" b="1">
                  <a:solidFill>
                    <a:srgbClr val="000000"/>
                  </a:solidFill>
                  <a:latin typeface="Roboto Bold"/>
                  <a:ea typeface="Roboto Bold"/>
                  <a:cs typeface="Roboto Bold"/>
                  <a:sym typeface="Roboto Bold"/>
                </a:rPr>
                <a:t>Tekstiili ringlussevõtu tehnoloogiate uuring</a:t>
              </a:r>
              <a:r>
                <a:rPr lang="en-US" sz="2500">
                  <a:solidFill>
                    <a:srgbClr val="000000"/>
                  </a:solidFill>
                  <a:latin typeface="Roboto"/>
                  <a:ea typeface="Roboto"/>
                  <a:cs typeface="Roboto"/>
                  <a:sym typeface="Roboto"/>
                </a:rPr>
                <a:t> ja analüüs“ näitab, et Eesti </a:t>
              </a:r>
              <a:r>
                <a:rPr lang="en-US" sz="2500" b="1">
                  <a:solidFill>
                    <a:srgbClr val="000000"/>
                  </a:solidFill>
                  <a:latin typeface="Roboto Bold"/>
                  <a:ea typeface="Roboto Bold"/>
                  <a:cs typeface="Roboto Bold"/>
                  <a:sym typeface="Roboto Bold"/>
                </a:rPr>
                <a:t>elanikud tarbivad igal aastal elaniku kohta umbes 12,2 kilogrammi uusi rõivaid, mis teeb kokku 16 200 tonni.</a:t>
              </a:r>
            </a:p>
            <a:p>
              <a:pPr algn="l">
                <a:lnSpc>
                  <a:spcPts val="3000"/>
                </a:lnSpc>
              </a:pPr>
              <a:endParaRPr lang="en-US" sz="2500" b="1">
                <a:solidFill>
                  <a:srgbClr val="000000"/>
                </a:solidFill>
                <a:latin typeface="Roboto Bold"/>
                <a:ea typeface="Roboto Bold"/>
                <a:cs typeface="Roboto Bold"/>
                <a:sym typeface="Roboto Bold"/>
              </a:endParaRPr>
            </a:p>
            <a:p>
              <a:pPr marL="452438" lvl="1" indent="-226219" algn="l">
                <a:lnSpc>
                  <a:spcPts val="3000"/>
                </a:lnSpc>
                <a:buFont typeface="Arial"/>
                <a:buChar char="•"/>
              </a:pPr>
              <a:r>
                <a:rPr lang="en-US" sz="2500">
                  <a:solidFill>
                    <a:srgbClr val="000000"/>
                  </a:solidFill>
                  <a:latin typeface="Roboto"/>
                  <a:ea typeface="Roboto"/>
                  <a:cs typeface="Roboto"/>
                  <a:sym typeface="Roboto"/>
                </a:rPr>
                <a:t>Tegelik tarbimine võib olla isegi kuni 20 protsenti suurem, kui lisada ostud välismaalt. Samas on positiivne trend, et üha enam eelistatakse </a:t>
              </a:r>
              <a:r>
                <a:rPr lang="en-US" sz="2500" b="1">
                  <a:solidFill>
                    <a:srgbClr val="000000"/>
                  </a:solidFill>
                  <a:latin typeface="Roboto Bold"/>
                  <a:ea typeface="Roboto Bold"/>
                  <a:cs typeface="Roboto Bold"/>
                  <a:sym typeface="Roboto Bold"/>
                </a:rPr>
                <a:t>kasutatud rõivaid ja kodutekstiile – neid tarbitakse umbes 3 kilogrammi ühe elaniku kohta aastas ehk 4100 tonni kokku</a:t>
              </a:r>
              <a:r>
                <a:rPr lang="en-US" sz="2500">
                  <a:solidFill>
                    <a:srgbClr val="000000"/>
                  </a:solidFill>
                  <a:latin typeface="Roboto"/>
                  <a:ea typeface="Roboto"/>
                  <a:cs typeface="Roboto"/>
                  <a:sym typeface="Roboto"/>
                </a:rPr>
                <a:t>. </a:t>
              </a:r>
            </a:p>
          </p:txBody>
        </p:sp>
      </p:grpSp>
      <p:grpSp>
        <p:nvGrpSpPr>
          <p:cNvPr id="15" name="Group 15"/>
          <p:cNvGrpSpPr/>
          <p:nvPr/>
        </p:nvGrpSpPr>
        <p:grpSpPr>
          <a:xfrm>
            <a:off x="10744200" y="2449285"/>
            <a:ext cx="6512717" cy="6406480"/>
            <a:chOff x="0" y="0"/>
            <a:chExt cx="8683622" cy="8541974"/>
          </a:xfrm>
        </p:grpSpPr>
        <p:sp>
          <p:nvSpPr>
            <p:cNvPr id="16" name="Freeform 16"/>
            <p:cNvSpPr/>
            <p:nvPr/>
          </p:nvSpPr>
          <p:spPr>
            <a:xfrm>
              <a:off x="0" y="0"/>
              <a:ext cx="8683622" cy="8541974"/>
            </a:xfrm>
            <a:custGeom>
              <a:avLst/>
              <a:gdLst/>
              <a:ahLst/>
              <a:cxnLst/>
              <a:rect l="l" t="t" r="r" b="b"/>
              <a:pathLst>
                <a:path w="8683622" h="8541974">
                  <a:moveTo>
                    <a:pt x="0" y="0"/>
                  </a:moveTo>
                  <a:lnTo>
                    <a:pt x="8683622" y="0"/>
                  </a:lnTo>
                  <a:lnTo>
                    <a:pt x="8683622" y="8541974"/>
                  </a:lnTo>
                  <a:lnTo>
                    <a:pt x="0" y="8541974"/>
                  </a:lnTo>
                  <a:close/>
                </a:path>
              </a:pathLst>
            </a:custGeom>
            <a:solidFill>
              <a:srgbClr val="000000">
                <a:alpha val="0"/>
              </a:srgbClr>
            </a:solidFill>
          </p:spPr>
          <p:txBody>
            <a:bodyPr/>
            <a:lstStyle/>
            <a:p>
              <a:endParaRPr lang="et-EE"/>
            </a:p>
          </p:txBody>
        </p:sp>
        <p:sp>
          <p:nvSpPr>
            <p:cNvPr id="17" name="TextBox 17"/>
            <p:cNvSpPr txBox="1"/>
            <p:nvPr/>
          </p:nvSpPr>
          <p:spPr>
            <a:xfrm>
              <a:off x="0" y="-9525"/>
              <a:ext cx="8683622" cy="8551499"/>
            </a:xfrm>
            <a:prstGeom prst="rect">
              <a:avLst/>
            </a:prstGeom>
          </p:spPr>
          <p:txBody>
            <a:bodyPr lIns="0" tIns="0" rIns="0" bIns="0" rtlCol="0" anchor="t"/>
            <a:lstStyle/>
            <a:p>
              <a:pPr marL="452438" lvl="1" indent="-226219" algn="l">
                <a:lnSpc>
                  <a:spcPts val="3000"/>
                </a:lnSpc>
                <a:buFont typeface="Arial"/>
                <a:buChar char="•"/>
              </a:pPr>
              <a:r>
                <a:rPr lang="en-US" sz="2500">
                  <a:solidFill>
                    <a:srgbClr val="000000"/>
                  </a:solidFill>
                  <a:latin typeface="Roboto"/>
                  <a:ea typeface="Roboto"/>
                  <a:cs typeface="Roboto"/>
                  <a:sym typeface="Roboto"/>
                </a:rPr>
                <a:t>Seega tarbiti Eestis 2022. aasta andmete põhjal uusi ja </a:t>
              </a:r>
              <a:r>
                <a:rPr lang="en-US" sz="2500" b="1">
                  <a:solidFill>
                    <a:srgbClr val="000000"/>
                  </a:solidFill>
                  <a:latin typeface="Roboto Bold"/>
                  <a:ea typeface="Roboto Bold"/>
                  <a:cs typeface="Roboto Bold"/>
                  <a:sym typeface="Roboto Bold"/>
                </a:rPr>
                <a:t>kasutatud rõivaid ja kodutekstiile ligikaudu 20 300 tonni ehk 15,2 kg elaniku kohta aastas</a:t>
              </a:r>
            </a:p>
            <a:p>
              <a:pPr algn="l">
                <a:lnSpc>
                  <a:spcPts val="3000"/>
                </a:lnSpc>
              </a:pPr>
              <a:endParaRPr lang="en-US" sz="2500" b="1">
                <a:solidFill>
                  <a:srgbClr val="000000"/>
                </a:solidFill>
                <a:latin typeface="Roboto Bold"/>
                <a:ea typeface="Roboto Bold"/>
                <a:cs typeface="Roboto Bold"/>
                <a:sym typeface="Roboto Bold"/>
              </a:endParaRPr>
            </a:p>
            <a:p>
              <a:pPr marL="452438" lvl="1" indent="-226219" algn="l">
                <a:lnSpc>
                  <a:spcPts val="3000"/>
                </a:lnSpc>
                <a:buFont typeface="Arial"/>
                <a:buChar char="•"/>
              </a:pPr>
              <a:r>
                <a:rPr lang="en-US" sz="2500">
                  <a:solidFill>
                    <a:srgbClr val="000000"/>
                  </a:solidFill>
                  <a:latin typeface="Roboto"/>
                  <a:ea typeface="Roboto"/>
                  <a:cs typeface="Roboto"/>
                  <a:sym typeface="Roboto"/>
                </a:rPr>
                <a:t>Tekstiilide tarbimismahust </a:t>
              </a:r>
              <a:r>
                <a:rPr lang="en-US" sz="2500" b="1">
                  <a:solidFill>
                    <a:srgbClr val="000000"/>
                  </a:solidFill>
                  <a:latin typeface="Roboto Bold"/>
                  <a:ea typeface="Roboto Bold"/>
                  <a:cs typeface="Roboto Bold"/>
                  <a:sym typeface="Roboto Bold"/>
                </a:rPr>
                <a:t>83 protsenti jõuab olmejäätmetesse</a:t>
              </a:r>
              <a:r>
                <a:rPr lang="en-US" sz="2500">
                  <a:solidFill>
                    <a:srgbClr val="000000"/>
                  </a:solidFill>
                  <a:latin typeface="Roboto"/>
                  <a:ea typeface="Roboto"/>
                  <a:cs typeface="Roboto"/>
                  <a:sym typeface="Roboto"/>
                </a:rPr>
                <a:t>.</a:t>
              </a:r>
            </a:p>
            <a:p>
              <a:pPr marL="452438" lvl="1" indent="-226219" algn="l">
                <a:lnSpc>
                  <a:spcPts val="3000"/>
                </a:lnSpc>
              </a:pPr>
              <a:endParaRPr lang="en-US" sz="2500">
                <a:solidFill>
                  <a:srgbClr val="000000"/>
                </a:solidFill>
                <a:latin typeface="Roboto"/>
                <a:ea typeface="Roboto"/>
                <a:cs typeface="Roboto"/>
                <a:sym typeface="Roboto"/>
              </a:endParaRPr>
            </a:p>
          </p:txBody>
        </p:sp>
      </p:grpSp>
      <p:sp>
        <p:nvSpPr>
          <p:cNvPr id="18" name="Freeform 18"/>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9" name="TextBox 19"/>
          <p:cNvSpPr txBox="1"/>
          <p:nvPr/>
        </p:nvSpPr>
        <p:spPr>
          <a:xfrm>
            <a:off x="5634533" y="8839200"/>
            <a:ext cx="7018933" cy="790575"/>
          </a:xfrm>
          <a:prstGeom prst="rect">
            <a:avLst/>
          </a:prstGeom>
        </p:spPr>
        <p:txBody>
          <a:bodyPr lIns="0" tIns="0" rIns="0" bIns="0" rtlCol="0" anchor="t">
            <a:spAutoFit/>
          </a:bodyPr>
          <a:lstStyle/>
          <a:p>
            <a:pPr algn="ctr">
              <a:lnSpc>
                <a:spcPts val="2999"/>
              </a:lnSpc>
            </a:pPr>
            <a:endParaRPr/>
          </a:p>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 Harjutus:Kui palju rõivaid sa ostad aastas?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0"/>
              <a:ext cx="17823374" cy="2561780"/>
            </a:xfrm>
            <a:prstGeom prst="rect">
              <a:avLst/>
            </a:prstGeom>
          </p:spPr>
          <p:txBody>
            <a:bodyPr lIns="0" tIns="0" rIns="0" bIns="0" rtlCol="0" anchor="t"/>
            <a:lstStyle/>
            <a:p>
              <a:pPr algn="l">
                <a:lnSpc>
                  <a:spcPts val="6480"/>
                </a:lnSpc>
              </a:pPr>
              <a:r>
                <a:rPr lang="en-US" sz="5400" b="1">
                  <a:solidFill>
                    <a:srgbClr val="262626"/>
                  </a:solidFill>
                  <a:latin typeface="Century Expanded Bold"/>
                  <a:ea typeface="Century Expanded Bold"/>
                  <a:cs typeface="Century Expanded Bold"/>
                  <a:sym typeface="Century Expanded Bold"/>
                </a:rPr>
                <a:t>Eesti tekstiilitööstuse soovitused tulevikus</a:t>
              </a:r>
            </a:p>
          </p:txBody>
        </p:sp>
      </p:grpSp>
      <p:grpSp>
        <p:nvGrpSpPr>
          <p:cNvPr id="12" name="Group 12"/>
          <p:cNvGrpSpPr/>
          <p:nvPr/>
        </p:nvGrpSpPr>
        <p:grpSpPr>
          <a:xfrm>
            <a:off x="3869712" y="3160676"/>
            <a:ext cx="6470796" cy="5666433"/>
            <a:chOff x="0" y="0"/>
            <a:chExt cx="8627728" cy="7555244"/>
          </a:xfrm>
        </p:grpSpPr>
        <p:sp>
          <p:nvSpPr>
            <p:cNvPr id="13" name="Freeform 13"/>
            <p:cNvSpPr/>
            <p:nvPr/>
          </p:nvSpPr>
          <p:spPr>
            <a:xfrm>
              <a:off x="0" y="0"/>
              <a:ext cx="8627728" cy="7555244"/>
            </a:xfrm>
            <a:custGeom>
              <a:avLst/>
              <a:gdLst/>
              <a:ahLst/>
              <a:cxnLst/>
              <a:rect l="l" t="t" r="r" b="b"/>
              <a:pathLst>
                <a:path w="8627728" h="7555244">
                  <a:moveTo>
                    <a:pt x="0" y="0"/>
                  </a:moveTo>
                  <a:lnTo>
                    <a:pt x="8627728" y="0"/>
                  </a:lnTo>
                  <a:lnTo>
                    <a:pt x="8627728" y="7555244"/>
                  </a:lnTo>
                  <a:lnTo>
                    <a:pt x="0" y="7555244"/>
                  </a:lnTo>
                  <a:close/>
                </a:path>
              </a:pathLst>
            </a:custGeom>
            <a:solidFill>
              <a:srgbClr val="000000">
                <a:alpha val="0"/>
              </a:srgbClr>
            </a:solidFill>
          </p:spPr>
          <p:txBody>
            <a:bodyPr/>
            <a:lstStyle/>
            <a:p>
              <a:endParaRPr lang="et-EE"/>
            </a:p>
          </p:txBody>
        </p:sp>
        <p:sp>
          <p:nvSpPr>
            <p:cNvPr id="14" name="TextBox 14"/>
            <p:cNvSpPr txBox="1"/>
            <p:nvPr/>
          </p:nvSpPr>
          <p:spPr>
            <a:xfrm>
              <a:off x="0" y="0"/>
              <a:ext cx="8627728" cy="7555244"/>
            </a:xfrm>
            <a:prstGeom prst="rect">
              <a:avLst/>
            </a:prstGeom>
          </p:spPr>
          <p:txBody>
            <a:bodyPr lIns="0" tIns="0" rIns="0" bIns="0" rtlCol="0" anchor="t"/>
            <a:lstStyle/>
            <a:p>
              <a:pPr marL="451985" lvl="1" indent="-225993" algn="l">
                <a:lnSpc>
                  <a:spcPts val="2996"/>
                </a:lnSpc>
                <a:buFont typeface="Arial"/>
                <a:buChar char="•"/>
              </a:pPr>
              <a:r>
                <a:rPr lang="en-US" sz="2497">
                  <a:solidFill>
                    <a:srgbClr val="000000"/>
                  </a:solidFill>
                  <a:latin typeface="Roboto"/>
                  <a:ea typeface="Roboto"/>
                  <a:cs typeface="Roboto"/>
                  <a:sym typeface="Roboto"/>
                </a:rPr>
                <a:t>Eestis pole praegu </a:t>
              </a:r>
              <a:r>
                <a:rPr lang="en-US" sz="2497" b="1">
                  <a:solidFill>
                    <a:srgbClr val="000000"/>
                  </a:solidFill>
                  <a:latin typeface="Roboto Bold"/>
                  <a:ea typeface="Roboto Bold"/>
                  <a:cs typeface="Roboto Bold"/>
                  <a:sym typeface="Roboto Bold"/>
                </a:rPr>
                <a:t>tekstiilijäätmete ringlussevõtu tehnoloogilist võimekust</a:t>
              </a:r>
              <a:r>
                <a:rPr lang="en-US" sz="2497">
                  <a:solidFill>
                    <a:srgbClr val="000000"/>
                  </a:solidFill>
                  <a:latin typeface="Roboto"/>
                  <a:ea typeface="Roboto"/>
                  <a:cs typeface="Roboto"/>
                  <a:sym typeface="Roboto"/>
                </a:rPr>
                <a:t>, kuna puudub terviklik rahastusskeem, mis lubaks seda süsteemi arendada ja vajalikke investeeringuid ringlussevõtu lahendustesse teha (SEI, Erik Moora)</a:t>
              </a:r>
            </a:p>
            <a:p>
              <a:pPr algn="l">
                <a:lnSpc>
                  <a:spcPts val="2997"/>
                </a:lnSpc>
              </a:pPr>
              <a:endParaRPr lang="en-US" sz="2497">
                <a:solidFill>
                  <a:srgbClr val="000000"/>
                </a:solidFill>
                <a:latin typeface="Roboto"/>
                <a:ea typeface="Roboto"/>
                <a:cs typeface="Roboto"/>
                <a:sym typeface="Roboto"/>
              </a:endParaRPr>
            </a:p>
            <a:p>
              <a:pPr marL="451985" lvl="1" indent="-225993" algn="l">
                <a:lnSpc>
                  <a:spcPts val="2997"/>
                </a:lnSpc>
                <a:buFont typeface="Arial"/>
                <a:buChar char="•"/>
              </a:pPr>
              <a:r>
                <a:rPr lang="en-US" sz="2497">
                  <a:solidFill>
                    <a:srgbClr val="000000"/>
                  </a:solidFill>
                  <a:latin typeface="Roboto"/>
                  <a:ea typeface="Roboto"/>
                  <a:cs typeface="Roboto"/>
                  <a:sym typeface="Roboto"/>
                </a:rPr>
                <a:t>Üks lahendus oleks </a:t>
              </a:r>
              <a:r>
                <a:rPr lang="en-US" sz="2497" b="1">
                  <a:solidFill>
                    <a:srgbClr val="000000"/>
                  </a:solidFill>
                  <a:latin typeface="Roboto Bold"/>
                  <a:ea typeface="Roboto Bold"/>
                  <a:cs typeface="Roboto Bold"/>
                  <a:sym typeface="Roboto Bold"/>
                </a:rPr>
                <a:t>tootjavastutuse kehtestamine rõivastele ja tekstiilidele</a:t>
              </a:r>
              <a:r>
                <a:rPr lang="en-US" sz="2497">
                  <a:solidFill>
                    <a:srgbClr val="000000"/>
                  </a:solidFill>
                  <a:latin typeface="Roboto"/>
                  <a:ea typeface="Roboto"/>
                  <a:cs typeface="Roboto"/>
                  <a:sym typeface="Roboto"/>
                </a:rPr>
                <a:t>. Me peaks Eestis hakkama valmistuma selle rakendamiseks kohe, mitte ootama selle nõude lõplikku kehtestamist Euroopa Liidus, mis võib võtta kuni paar aastat,“ ütles Moora.</a:t>
              </a:r>
            </a:p>
          </p:txBody>
        </p:sp>
      </p:grpSp>
      <p:grpSp>
        <p:nvGrpSpPr>
          <p:cNvPr id="15" name="Group 15"/>
          <p:cNvGrpSpPr/>
          <p:nvPr/>
        </p:nvGrpSpPr>
        <p:grpSpPr>
          <a:xfrm>
            <a:off x="10573151" y="3284120"/>
            <a:ext cx="6470796" cy="5666433"/>
            <a:chOff x="0" y="0"/>
            <a:chExt cx="8627728" cy="7555244"/>
          </a:xfrm>
        </p:grpSpPr>
        <p:sp>
          <p:nvSpPr>
            <p:cNvPr id="16" name="Freeform 16"/>
            <p:cNvSpPr/>
            <p:nvPr/>
          </p:nvSpPr>
          <p:spPr>
            <a:xfrm>
              <a:off x="0" y="0"/>
              <a:ext cx="8627728" cy="7555244"/>
            </a:xfrm>
            <a:custGeom>
              <a:avLst/>
              <a:gdLst/>
              <a:ahLst/>
              <a:cxnLst/>
              <a:rect l="l" t="t" r="r" b="b"/>
              <a:pathLst>
                <a:path w="8627728" h="7555244">
                  <a:moveTo>
                    <a:pt x="0" y="0"/>
                  </a:moveTo>
                  <a:lnTo>
                    <a:pt x="8627728" y="0"/>
                  </a:lnTo>
                  <a:lnTo>
                    <a:pt x="8627728" y="7555244"/>
                  </a:lnTo>
                  <a:lnTo>
                    <a:pt x="0" y="7555244"/>
                  </a:lnTo>
                  <a:close/>
                </a:path>
              </a:pathLst>
            </a:custGeom>
            <a:solidFill>
              <a:srgbClr val="000000">
                <a:alpha val="0"/>
              </a:srgbClr>
            </a:solidFill>
          </p:spPr>
          <p:txBody>
            <a:bodyPr/>
            <a:lstStyle/>
            <a:p>
              <a:endParaRPr lang="et-EE"/>
            </a:p>
          </p:txBody>
        </p:sp>
        <p:sp>
          <p:nvSpPr>
            <p:cNvPr id="17" name="TextBox 17"/>
            <p:cNvSpPr txBox="1"/>
            <p:nvPr/>
          </p:nvSpPr>
          <p:spPr>
            <a:xfrm>
              <a:off x="0" y="0"/>
              <a:ext cx="8627728" cy="7555244"/>
            </a:xfrm>
            <a:prstGeom prst="rect">
              <a:avLst/>
            </a:prstGeom>
          </p:spPr>
          <p:txBody>
            <a:bodyPr lIns="0" tIns="0" rIns="0" bIns="0" rtlCol="0" anchor="t"/>
            <a:lstStyle/>
            <a:p>
              <a:pPr marL="451985" lvl="1" indent="-225993" algn="l">
                <a:lnSpc>
                  <a:spcPts val="2996"/>
                </a:lnSpc>
                <a:buFont typeface="Arial"/>
                <a:buChar char="•"/>
              </a:pPr>
              <a:r>
                <a:rPr lang="en-US" sz="2497">
                  <a:solidFill>
                    <a:srgbClr val="000000"/>
                  </a:solidFill>
                  <a:latin typeface="Roboto"/>
                  <a:ea typeface="Roboto"/>
                  <a:cs typeface="Roboto"/>
                  <a:sym typeface="Roboto"/>
                </a:rPr>
                <a:t>Uuringu autorid soovitavad luua ka </a:t>
              </a:r>
              <a:r>
                <a:rPr lang="en-US" sz="2497" b="1">
                  <a:solidFill>
                    <a:srgbClr val="000000"/>
                  </a:solidFill>
                  <a:latin typeface="Roboto Bold"/>
                  <a:ea typeface="Roboto Bold"/>
                  <a:cs typeface="Roboto Bold"/>
                  <a:sym typeface="Roboto Bold"/>
                </a:rPr>
                <a:t>riikliku teadus- ja arendusprogrammi, </a:t>
              </a:r>
              <a:r>
                <a:rPr lang="en-US" sz="2497">
                  <a:solidFill>
                    <a:srgbClr val="000000"/>
                  </a:solidFill>
                  <a:latin typeface="Roboto"/>
                  <a:ea typeface="Roboto"/>
                  <a:cs typeface="Roboto"/>
                  <a:sym typeface="Roboto"/>
                </a:rPr>
                <a:t>mis koondaks ettevõtteid, teadusasutusi ja teisi osalisi, kes töötaksid välja uuenduslikke ringse tekstiilisüsteemi lahendusi. </a:t>
              </a:r>
            </a:p>
            <a:p>
              <a:pPr algn="l">
                <a:lnSpc>
                  <a:spcPts val="2997"/>
                </a:lnSpc>
              </a:pPr>
              <a:endParaRPr lang="en-US" sz="2497">
                <a:solidFill>
                  <a:srgbClr val="000000"/>
                </a:solidFill>
                <a:latin typeface="Roboto"/>
                <a:ea typeface="Roboto"/>
                <a:cs typeface="Roboto"/>
                <a:sym typeface="Roboto"/>
              </a:endParaRPr>
            </a:p>
            <a:p>
              <a:pPr marL="451985" lvl="1" indent="-225993" algn="l">
                <a:lnSpc>
                  <a:spcPts val="2997"/>
                </a:lnSpc>
                <a:buFont typeface="Arial"/>
                <a:buChar char="•"/>
              </a:pPr>
              <a:r>
                <a:rPr lang="en-US" sz="2497" b="1">
                  <a:solidFill>
                    <a:srgbClr val="000000"/>
                  </a:solidFill>
                  <a:latin typeface="Roboto Bold"/>
                  <a:ea typeface="Roboto Bold"/>
                  <a:cs typeface="Roboto Bold"/>
                  <a:sym typeface="Roboto Bold"/>
                </a:rPr>
                <a:t>Riiklik teadus –ja arendusrahastuse ja investeeringutoetuste olulisus</a:t>
              </a:r>
              <a:r>
                <a:rPr lang="en-US" sz="2497">
                  <a:solidFill>
                    <a:srgbClr val="000000"/>
                  </a:solidFill>
                  <a:latin typeface="Roboto"/>
                  <a:ea typeface="Roboto"/>
                  <a:cs typeface="Roboto"/>
                  <a:sym typeface="Roboto"/>
                </a:rPr>
                <a:t>, et arendada tekstiiljäätmete kogumissüsteeme, sortimisvõimekust, mehaanilist eeltöötlust ja ringlussevõttu.</a:t>
              </a:r>
            </a:p>
          </p:txBody>
        </p:sp>
      </p:grpSp>
      <p:sp>
        <p:nvSpPr>
          <p:cNvPr id="18" name="Freeform 18"/>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376507" y="936165"/>
            <a:ext cx="15605733" cy="1921335"/>
            <a:chOff x="0" y="0"/>
            <a:chExt cx="20807644" cy="2561780"/>
          </a:xfrm>
        </p:grpSpPr>
        <p:sp>
          <p:nvSpPr>
            <p:cNvPr id="10" name="Freeform 10"/>
            <p:cNvSpPr/>
            <p:nvPr/>
          </p:nvSpPr>
          <p:spPr>
            <a:xfrm>
              <a:off x="0" y="0"/>
              <a:ext cx="20807645" cy="2561780"/>
            </a:xfrm>
            <a:custGeom>
              <a:avLst/>
              <a:gdLst/>
              <a:ahLst/>
              <a:cxnLst/>
              <a:rect l="l" t="t" r="r" b="b"/>
              <a:pathLst>
                <a:path w="20807645" h="2561780">
                  <a:moveTo>
                    <a:pt x="0" y="0"/>
                  </a:moveTo>
                  <a:lnTo>
                    <a:pt x="20807645" y="0"/>
                  </a:lnTo>
                  <a:lnTo>
                    <a:pt x="20807645"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2080764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Kestlikud tekstiiliga seotud ettevõtted Eestis</a:t>
              </a:r>
            </a:p>
          </p:txBody>
        </p:sp>
      </p:grpSp>
      <p:grpSp>
        <p:nvGrpSpPr>
          <p:cNvPr id="12" name="Group 12"/>
          <p:cNvGrpSpPr/>
          <p:nvPr/>
        </p:nvGrpSpPr>
        <p:grpSpPr>
          <a:xfrm>
            <a:off x="1185112" y="2134875"/>
            <a:ext cx="9797715" cy="6769100"/>
            <a:chOff x="0" y="0"/>
            <a:chExt cx="13063621" cy="9025467"/>
          </a:xfrm>
        </p:grpSpPr>
        <p:sp>
          <p:nvSpPr>
            <p:cNvPr id="13" name="Freeform 13"/>
            <p:cNvSpPr/>
            <p:nvPr/>
          </p:nvSpPr>
          <p:spPr>
            <a:xfrm>
              <a:off x="0" y="0"/>
              <a:ext cx="13063620" cy="9025467"/>
            </a:xfrm>
            <a:custGeom>
              <a:avLst/>
              <a:gdLst/>
              <a:ahLst/>
              <a:cxnLst/>
              <a:rect l="l" t="t" r="r" b="b"/>
              <a:pathLst>
                <a:path w="13063620" h="9025467">
                  <a:moveTo>
                    <a:pt x="0" y="0"/>
                  </a:moveTo>
                  <a:lnTo>
                    <a:pt x="13063620" y="0"/>
                  </a:lnTo>
                  <a:lnTo>
                    <a:pt x="13063620" y="9025467"/>
                  </a:lnTo>
                  <a:lnTo>
                    <a:pt x="0" y="9025467"/>
                  </a:lnTo>
                  <a:close/>
                </a:path>
              </a:pathLst>
            </a:custGeom>
            <a:solidFill>
              <a:srgbClr val="000000">
                <a:alpha val="0"/>
              </a:srgbClr>
            </a:solidFill>
          </p:spPr>
          <p:txBody>
            <a:bodyPr/>
            <a:lstStyle/>
            <a:p>
              <a:endParaRPr lang="et-EE"/>
            </a:p>
          </p:txBody>
        </p:sp>
        <p:sp>
          <p:nvSpPr>
            <p:cNvPr id="14" name="TextBox 14"/>
            <p:cNvSpPr txBox="1"/>
            <p:nvPr/>
          </p:nvSpPr>
          <p:spPr>
            <a:xfrm>
              <a:off x="0" y="-47625"/>
              <a:ext cx="13063621" cy="9073092"/>
            </a:xfrm>
            <a:prstGeom prst="rect">
              <a:avLst/>
            </a:prstGeom>
          </p:spPr>
          <p:txBody>
            <a:bodyPr lIns="0" tIns="0" rIns="0" bIns="0" rtlCol="0" anchor="t"/>
            <a:lstStyle/>
            <a:p>
              <a:pPr marL="452437" lvl="1" indent="-226219" algn="l">
                <a:lnSpc>
                  <a:spcPts val="2999"/>
                </a:lnSpc>
                <a:buFont typeface="Arial"/>
                <a:buChar char="•"/>
              </a:pPr>
              <a:r>
                <a:rPr lang="en-US" sz="2499" b="1">
                  <a:solidFill>
                    <a:srgbClr val="404040"/>
                  </a:solidFill>
                  <a:latin typeface="Arial MT Pro Bold"/>
                  <a:ea typeface="Arial MT Pro Bold"/>
                  <a:cs typeface="Arial MT Pro Bold"/>
                  <a:sym typeface="Arial MT Pro Bold"/>
                </a:rPr>
                <a:t>Koolitused</a:t>
              </a:r>
              <a:r>
                <a:rPr lang="en-US" sz="2499">
                  <a:solidFill>
                    <a:srgbClr val="404040"/>
                  </a:solidFill>
                  <a:latin typeface="Arial MT Pro"/>
                  <a:ea typeface="Arial MT Pro"/>
                  <a:cs typeface="Arial MT Pro"/>
                  <a:sym typeface="Arial MT Pro"/>
                </a:rPr>
                <a:t>: EKA, Tartu Ülikooli Viljandi Kultuuriakadeemia, Rahvakunsti –ja käsitööliit, Tallinna Rahvaülikool</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b="1">
                  <a:solidFill>
                    <a:srgbClr val="404040"/>
                  </a:solidFill>
                  <a:latin typeface="Arial MT Pro Bold"/>
                  <a:ea typeface="Arial MT Pro Bold"/>
                  <a:cs typeface="Arial MT Pro Bold"/>
                  <a:sym typeface="Arial MT Pro Bold"/>
                </a:rPr>
                <a:t>Töötoad</a:t>
              </a:r>
              <a:r>
                <a:rPr lang="en-US" sz="2499">
                  <a:solidFill>
                    <a:srgbClr val="404040"/>
                  </a:solidFill>
                  <a:latin typeface="Arial MT Pro"/>
                  <a:ea typeface="Arial MT Pro"/>
                  <a:cs typeface="Arial MT Pro"/>
                  <a:sym typeface="Arial MT Pro"/>
                </a:rPr>
                <a:t>: Paranduskelder (Tartus),  Tallinna Ringmajanduskeskused nt (Lilleküla, Pääsküla), Disainihoov OÜ(Harjumaa), Telliskivi 69 (Kalamaja)</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b="1">
                  <a:solidFill>
                    <a:srgbClr val="404040"/>
                  </a:solidFill>
                  <a:latin typeface="Arial MT Pro Bold"/>
                  <a:ea typeface="Arial MT Pro Bold"/>
                  <a:cs typeface="Arial MT Pro Bold"/>
                  <a:sym typeface="Arial MT Pro Bold"/>
                </a:rPr>
                <a:t>Kauplused: </a:t>
              </a:r>
              <a:r>
                <a:rPr lang="en-US" sz="2499">
                  <a:solidFill>
                    <a:srgbClr val="404040"/>
                  </a:solidFill>
                  <a:latin typeface="Arial MT Pro"/>
                  <a:ea typeface="Arial MT Pro"/>
                  <a:cs typeface="Arial MT Pro"/>
                  <a:sym typeface="Arial MT Pro"/>
                </a:rPr>
                <a:t>Uuskasutuskeskus, Humana, Sõbralt Sõbrale, Samaaria jne erinevad taaskasutuspoed erinevad linnades</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b="1">
                  <a:solidFill>
                    <a:srgbClr val="404040"/>
                  </a:solidFill>
                  <a:latin typeface="Arial MT Pro Bold"/>
                  <a:ea typeface="Arial MT Pro Bold"/>
                  <a:cs typeface="Arial MT Pro Bold"/>
                  <a:sym typeface="Arial MT Pro Bold"/>
                </a:rPr>
                <a:t>Ettevõtted</a:t>
              </a:r>
              <a:r>
                <a:rPr lang="en-US" sz="2499">
                  <a:solidFill>
                    <a:srgbClr val="404040"/>
                  </a:solidFill>
                  <a:latin typeface="Arial MT Pro"/>
                  <a:ea typeface="Arial MT Pro"/>
                  <a:cs typeface="Arial MT Pro"/>
                  <a:sym typeface="Arial MT Pro"/>
                </a:rPr>
                <a:t>: Reet Aus, Stella Runnel (end Soomals), Marimo, Rosiine OÜ, Disainihoov OÜ, Paragon Sleep AS (200 tonni Up-Cycle materjale), MonEriL, KIUD, Greenful Sillamäe</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b="1">
                  <a:solidFill>
                    <a:srgbClr val="404040"/>
                  </a:solidFill>
                  <a:latin typeface="Arial MT Pro Bold"/>
                  <a:ea typeface="Arial MT Pro Bold"/>
                  <a:cs typeface="Arial MT Pro Bold"/>
                  <a:sym typeface="Arial MT Pro Bold"/>
                </a:rPr>
                <a:t>Tekstiilivahetus platformid: </a:t>
              </a:r>
              <a:r>
                <a:rPr lang="en-US" sz="2499">
                  <a:solidFill>
                    <a:srgbClr val="404040"/>
                  </a:solidFill>
                  <a:latin typeface="Arial MT Pro"/>
                  <a:ea typeface="Arial MT Pro"/>
                  <a:cs typeface="Arial MT Pro"/>
                  <a:sym typeface="Arial MT Pro"/>
                </a:rPr>
                <a:t>Facebook Marketplace, osta.ee, Yaga.ee</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pPr>
              <a:endParaRPr lang="en-US" sz="2499">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0982827" y="2565808"/>
            <a:ext cx="7125558" cy="2574108"/>
          </a:xfrm>
          <a:custGeom>
            <a:avLst/>
            <a:gdLst/>
            <a:ahLst/>
            <a:cxnLst/>
            <a:rect l="l" t="t" r="r" b="b"/>
            <a:pathLst>
              <a:path w="7125558" h="2574108">
                <a:moveTo>
                  <a:pt x="0" y="0"/>
                </a:moveTo>
                <a:lnTo>
                  <a:pt x="7125559" y="0"/>
                </a:lnTo>
                <a:lnTo>
                  <a:pt x="7125559" y="2574108"/>
                </a:lnTo>
                <a:lnTo>
                  <a:pt x="0" y="2574108"/>
                </a:lnTo>
                <a:lnTo>
                  <a:pt x="0" y="0"/>
                </a:lnTo>
                <a:close/>
              </a:path>
            </a:pathLst>
          </a:custGeom>
          <a:blipFill>
            <a:blip r:embed="rId9"/>
            <a:stretch>
              <a:fillRect/>
            </a:stretch>
          </a:blipFill>
        </p:spPr>
        <p:txBody>
          <a:bodyPr/>
          <a:lstStyle/>
          <a:p>
            <a:endParaRPr lang="et-EE"/>
          </a:p>
        </p:txBody>
      </p:sp>
      <p:sp>
        <p:nvSpPr>
          <p:cNvPr id="17" name="Freeform 17"/>
          <p:cNvSpPr/>
          <p:nvPr/>
        </p:nvSpPr>
        <p:spPr>
          <a:xfrm>
            <a:off x="10982827" y="5519425"/>
            <a:ext cx="6999413" cy="2414797"/>
          </a:xfrm>
          <a:custGeom>
            <a:avLst/>
            <a:gdLst/>
            <a:ahLst/>
            <a:cxnLst/>
            <a:rect l="l" t="t" r="r" b="b"/>
            <a:pathLst>
              <a:path w="6999413" h="2414797">
                <a:moveTo>
                  <a:pt x="0" y="0"/>
                </a:moveTo>
                <a:lnTo>
                  <a:pt x="6999413" y="0"/>
                </a:lnTo>
                <a:lnTo>
                  <a:pt x="6999413" y="2414798"/>
                </a:lnTo>
                <a:lnTo>
                  <a:pt x="0" y="2414798"/>
                </a:lnTo>
                <a:lnTo>
                  <a:pt x="0" y="0"/>
                </a:lnTo>
                <a:close/>
              </a:path>
            </a:pathLst>
          </a:custGeom>
          <a:blipFill>
            <a:blip r:embed="rId10"/>
            <a:stretch>
              <a:fillRect/>
            </a:stretch>
          </a:blipFill>
        </p:spPr>
        <p:txBody>
          <a:bodyPr/>
          <a:lstStyle/>
          <a:p>
            <a:endParaRPr lang="et-EE"/>
          </a:p>
        </p:txBody>
      </p:sp>
      <p:sp>
        <p:nvSpPr>
          <p:cNvPr id="18" name="TextBox 18"/>
          <p:cNvSpPr txBox="1"/>
          <p:nvPr/>
        </p:nvSpPr>
        <p:spPr>
          <a:xfrm>
            <a:off x="1808337" y="8267598"/>
            <a:ext cx="14601878" cy="1666875"/>
          </a:xfrm>
          <a:prstGeom prst="rect">
            <a:avLst/>
          </a:prstGeom>
        </p:spPr>
        <p:txBody>
          <a:bodyPr lIns="0" tIns="0" rIns="0" bIns="0" rtlCol="0" anchor="t">
            <a:spAutoFit/>
          </a:bodyPr>
          <a:lstStyle/>
          <a:p>
            <a:pPr marL="387803" lvl="1" indent="-193902" algn="l">
              <a:lnSpc>
                <a:spcPts val="2571"/>
              </a:lnSpc>
              <a:spcBef>
                <a:spcPct val="0"/>
              </a:spcBef>
            </a:pPr>
            <a:endParaRPr/>
          </a:p>
          <a:p>
            <a:pPr marL="387803" lvl="1" indent="-193902" algn="l">
              <a:lnSpc>
                <a:spcPts val="2571"/>
              </a:lnSpc>
              <a:spcBef>
                <a:spcPct val="0"/>
              </a:spcBef>
            </a:pPr>
            <a:r>
              <a:rPr lang="en-US" sz="2142" b="1" u="none" strike="noStrike">
                <a:solidFill>
                  <a:srgbClr val="404040"/>
                </a:solidFill>
                <a:latin typeface="Arial MT Pro Bold"/>
                <a:ea typeface="Arial MT Pro Bold"/>
                <a:cs typeface="Arial MT Pro Bold"/>
                <a:sym typeface="Arial MT Pro Bold"/>
              </a:rPr>
              <a:t>Eetilised tootja kontroll oma lähiümbruses: </a:t>
            </a:r>
            <a:r>
              <a:rPr lang="en-US" sz="2142" u="none" strike="noStrike">
                <a:solidFill>
                  <a:srgbClr val="404040"/>
                </a:solidFill>
                <a:latin typeface="Arial MT Pro"/>
                <a:ea typeface="Arial MT Pro"/>
                <a:cs typeface="Arial MT Pro"/>
                <a:sym typeface="Arial MT Pro"/>
              </a:rPr>
              <a:t>Fair Wear Foundation </a:t>
            </a:r>
            <a:r>
              <a:rPr lang="en-US" sz="2142" u="none" strike="noStrike">
                <a:solidFill>
                  <a:srgbClr val="365F91"/>
                </a:solidFill>
                <a:latin typeface="Arial MT Pro"/>
                <a:ea typeface="Arial MT Pro"/>
                <a:cs typeface="Arial MT Pro"/>
                <a:sym typeface="Arial MT Pro"/>
              </a:rPr>
              <a:t>https://ecofashion.vestilanatura.it/ </a:t>
            </a:r>
            <a:r>
              <a:rPr lang="en-US" sz="2142" b="1" u="none" strike="noStrike">
                <a:solidFill>
                  <a:srgbClr val="000000"/>
                </a:solidFill>
                <a:latin typeface="Arial MT Pro Bold"/>
                <a:ea typeface="Arial MT Pro Bold"/>
                <a:cs typeface="Arial MT Pro Bold"/>
                <a:sym typeface="Arial MT Pro Bold"/>
              </a:rPr>
              <a:t>Sooduskupongid</a:t>
            </a:r>
            <a:r>
              <a:rPr lang="en-US" sz="2142" u="none" strike="noStrike">
                <a:solidFill>
                  <a:srgbClr val="365F91"/>
                </a:solidFill>
                <a:latin typeface="Arial MT Pro"/>
                <a:ea typeface="Arial MT Pro"/>
                <a:cs typeface="Arial MT Pro"/>
                <a:sym typeface="Arial MT Pro"/>
              </a:rPr>
              <a:t>: https://ecofashion.vestilanatura.it/esplora/?type=brands&amp;sort=latest&amp;sconto-per-gli-utenti-di-ecofashion=Si</a:t>
            </a:r>
          </a:p>
          <a:p>
            <a:pPr marL="387803" lvl="1" indent="-193902" algn="l">
              <a:lnSpc>
                <a:spcPts val="2571"/>
              </a:lnSpc>
              <a:spcBef>
                <a:spcPct val="0"/>
              </a:spcBef>
            </a:pPr>
            <a:endParaRPr lang="en-US" sz="2142" u="none" strike="noStrike">
              <a:solidFill>
                <a:srgbClr val="365F91"/>
              </a:solidFill>
              <a:latin typeface="Arial MT Pro"/>
              <a:ea typeface="Arial MT Pro"/>
              <a:cs typeface="Arial MT Pro"/>
              <a:sym typeface="Arial MT Pr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Tarbija mõju ja valikud</a:t>
              </a:r>
            </a:p>
          </p:txBody>
        </p:sp>
      </p:grpSp>
      <p:grpSp>
        <p:nvGrpSpPr>
          <p:cNvPr id="12" name="Group 12"/>
          <p:cNvGrpSpPr/>
          <p:nvPr/>
        </p:nvGrpSpPr>
        <p:grpSpPr>
          <a:xfrm>
            <a:off x="2138638" y="2022243"/>
            <a:ext cx="15156336" cy="7140575"/>
            <a:chOff x="0" y="0"/>
            <a:chExt cx="20208447" cy="9520767"/>
          </a:xfrm>
        </p:grpSpPr>
        <p:sp>
          <p:nvSpPr>
            <p:cNvPr id="13" name="Freeform 13"/>
            <p:cNvSpPr/>
            <p:nvPr/>
          </p:nvSpPr>
          <p:spPr>
            <a:xfrm>
              <a:off x="0" y="0"/>
              <a:ext cx="20208447" cy="9520767"/>
            </a:xfrm>
            <a:custGeom>
              <a:avLst/>
              <a:gdLst/>
              <a:ahLst/>
              <a:cxnLst/>
              <a:rect l="l" t="t" r="r" b="b"/>
              <a:pathLst>
                <a:path w="20208447" h="9520767">
                  <a:moveTo>
                    <a:pt x="0" y="0"/>
                  </a:moveTo>
                  <a:lnTo>
                    <a:pt x="20208447" y="0"/>
                  </a:lnTo>
                  <a:lnTo>
                    <a:pt x="20208447" y="9520767"/>
                  </a:lnTo>
                  <a:lnTo>
                    <a:pt x="0" y="9520767"/>
                  </a:lnTo>
                  <a:close/>
                </a:path>
              </a:pathLst>
            </a:custGeom>
            <a:solidFill>
              <a:srgbClr val="000000">
                <a:alpha val="0"/>
              </a:srgbClr>
            </a:solidFill>
          </p:spPr>
          <p:txBody>
            <a:bodyPr/>
            <a:lstStyle/>
            <a:p>
              <a:endParaRPr lang="et-EE"/>
            </a:p>
          </p:txBody>
        </p:sp>
        <p:sp>
          <p:nvSpPr>
            <p:cNvPr id="14" name="TextBox 14"/>
            <p:cNvSpPr txBox="1"/>
            <p:nvPr/>
          </p:nvSpPr>
          <p:spPr>
            <a:xfrm>
              <a:off x="0" y="-47625"/>
              <a:ext cx="20208447" cy="9568392"/>
            </a:xfrm>
            <a:prstGeom prst="rect">
              <a:avLst/>
            </a:prstGeom>
          </p:spPr>
          <p:txBody>
            <a:bodyPr lIns="0" tIns="0" rIns="0" bIns="0" rtlCol="0" anchor="t"/>
            <a:lstStyle/>
            <a:p>
              <a:pPr marL="452437" lvl="1" indent="-226219" algn="l">
                <a:lnSpc>
                  <a:spcPts val="2999"/>
                </a:lnSpc>
                <a:buFont typeface="Arial"/>
                <a:buChar char="•"/>
              </a:pPr>
              <a:r>
                <a:rPr lang="en-US" sz="2499" b="1">
                  <a:solidFill>
                    <a:srgbClr val="404040"/>
                  </a:solidFill>
                  <a:latin typeface="Arial MT Pro Bold"/>
                  <a:ea typeface="Arial MT Pro Bold"/>
                  <a:cs typeface="Arial MT Pro Bold"/>
                  <a:sym typeface="Arial MT Pro Bold"/>
                </a:rPr>
                <a:t>Rõivaste pesemissageduse ja -viisi muutmine</a:t>
              </a:r>
              <a:r>
                <a:rPr lang="en-US" sz="2499">
                  <a:solidFill>
                    <a:srgbClr val="404040"/>
                  </a:solidFill>
                  <a:latin typeface="Arial MT Pro"/>
                  <a:ea typeface="Arial MT Pro"/>
                  <a:cs typeface="Arial MT Pro"/>
                  <a:sym typeface="Arial MT Pro"/>
                </a:rPr>
                <a:t> aitab vähendada energiakasutust ja mikroplastiku vabanemist.</a:t>
              </a:r>
            </a:p>
            <a:p>
              <a:pPr algn="l">
                <a:lnSpc>
                  <a:spcPts val="2999"/>
                </a:lnSpc>
              </a:pPr>
              <a:endParaRPr lang="en-US" sz="2499">
                <a:solidFill>
                  <a:srgbClr val="404040"/>
                </a:solidFill>
                <a:latin typeface="Arial MT Pro"/>
                <a:ea typeface="Arial MT Pro"/>
                <a:cs typeface="Arial MT Pro"/>
                <a:sym typeface="Arial MT Pro"/>
              </a:endParaRPr>
            </a:p>
            <a:p>
              <a:pPr algn="l">
                <a:lnSpc>
                  <a:spcPts val="299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30°C pesemine </a:t>
              </a:r>
              <a:r>
                <a:rPr lang="en-US" sz="2499">
                  <a:solidFill>
                    <a:srgbClr val="404040"/>
                  </a:solidFill>
                  <a:latin typeface="Arial MT Pro"/>
                  <a:ea typeface="Arial MT Pro"/>
                  <a:cs typeface="Arial MT Pro"/>
                  <a:sym typeface="Arial MT Pro"/>
                </a:rPr>
                <a:t>kulutab ~40% vähem energiat kui 60°C.</a:t>
              </a:r>
            </a:p>
            <a:p>
              <a:pPr marL="452437" lvl="1" indent="-226219" algn="l">
                <a:lnSpc>
                  <a:spcPts val="2999"/>
                </a:lnSpc>
              </a:pPr>
              <a:endParaRPr lang="en-US" sz="2499">
                <a:solidFill>
                  <a:srgbClr val="404040"/>
                </a:solidFill>
                <a:latin typeface="Arial MT Pro"/>
                <a:ea typeface="Arial MT Pro"/>
                <a:cs typeface="Arial MT Pro"/>
                <a:sym typeface="Arial MT Pro"/>
              </a:endParaRPr>
            </a:p>
            <a:p>
              <a:pPr algn="l">
                <a:lnSpc>
                  <a:spcPts val="299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Pese ainult siis, kui vaja </a:t>
              </a:r>
              <a:r>
                <a:rPr lang="en-US" sz="2499">
                  <a:solidFill>
                    <a:srgbClr val="404040"/>
                  </a:solidFill>
                  <a:latin typeface="Arial MT Pro"/>
                  <a:ea typeface="Arial MT Pro"/>
                  <a:cs typeface="Arial MT Pro"/>
                  <a:sym typeface="Arial MT Pro"/>
                </a:rPr>
                <a:t>– T-särgi pesemata jätmine 1× säästab ~0,5 kg CO₂.</a:t>
              </a:r>
            </a:p>
            <a:p>
              <a:pPr marL="452437" lvl="1" indent="-226219" algn="l">
                <a:lnSpc>
                  <a:spcPts val="2999"/>
                </a:lnSpc>
              </a:pPr>
              <a:endParaRPr lang="en-US" sz="2499">
                <a:solidFill>
                  <a:srgbClr val="404040"/>
                </a:solidFill>
                <a:latin typeface="Arial MT Pro"/>
                <a:ea typeface="Arial MT Pro"/>
                <a:cs typeface="Arial MT Pro"/>
                <a:sym typeface="Arial MT Pro"/>
              </a:endParaRPr>
            </a:p>
            <a:p>
              <a:pPr algn="l">
                <a:lnSpc>
                  <a:spcPts val="299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Pikk kasutus </a:t>
              </a:r>
              <a:r>
                <a:rPr lang="en-US" sz="2499">
                  <a:solidFill>
                    <a:srgbClr val="404040"/>
                  </a:solidFill>
                  <a:latin typeface="Arial MT Pro"/>
                  <a:ea typeface="Arial MT Pro"/>
                  <a:cs typeface="Arial MT Pro"/>
                  <a:sym typeface="Arial MT Pro"/>
                </a:rPr>
                <a:t>= väärtuslikum toode: 1 kvaliteetne lemmikkampsun = 10 odavat kiirmoe toodet.</a:t>
              </a:r>
            </a:p>
            <a:p>
              <a:pPr marL="452437" lvl="1" indent="-226219"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b="1">
                  <a:solidFill>
                    <a:srgbClr val="404040"/>
                  </a:solidFill>
                  <a:latin typeface="Arial MT Pro Bold"/>
                  <a:ea typeface="Arial MT Pro Bold"/>
                  <a:cs typeface="Arial MT Pro Bold"/>
                  <a:sym typeface="Arial MT Pro Bold"/>
                </a:rPr>
                <a:t>Kui iga inimene Eestis annetaks 1 rõiva aasta jooksul, säästetaks üle 3000 tonni jäätmeid.</a:t>
              </a:r>
              <a:r>
                <a:rPr lang="en-US" sz="2499">
                  <a:solidFill>
                    <a:srgbClr val="404040"/>
                  </a:solidFill>
                  <a:latin typeface="Arial MT Pro"/>
                  <a:ea typeface="Arial MT Pro"/>
                  <a:cs typeface="Arial MT Pro"/>
                  <a:sym typeface="Arial MT Pro"/>
                </a:rPr>
                <a:t> </a:t>
              </a:r>
            </a:p>
            <a:p>
              <a:pPr algn="l">
                <a:lnSpc>
                  <a:spcPts val="2999"/>
                </a:lnSpc>
              </a:pPr>
              <a:endParaRPr lang="en-US" sz="2499">
                <a:solidFill>
                  <a:srgbClr val="404040"/>
                </a:solidFill>
                <a:latin typeface="Arial MT Pro"/>
                <a:ea typeface="Arial MT Pro"/>
                <a:cs typeface="Arial MT Pro"/>
                <a:sym typeface="Arial MT Pro"/>
              </a:endParaRPr>
            </a:p>
            <a:p>
              <a:pPr algn="l">
                <a:lnSpc>
                  <a:spcPts val="2999"/>
                </a:lnSpc>
              </a:pPr>
              <a:r>
                <a:rPr lang="en-US" sz="2499">
                  <a:solidFill>
                    <a:srgbClr val="404040"/>
                  </a:solidFill>
                  <a:latin typeface="Arial MT Pro"/>
                  <a:ea typeface="Arial MT Pro"/>
                  <a:cs typeface="Arial MT Pro"/>
                  <a:sym typeface="Arial MT Pro"/>
                </a:rPr>
                <a:t>Kui iga Eesti elanik (umbes 1,3 miljonit inimest) annaks kord aastas ainult ühe kasutuskõlbliku rõiva taaskasutusse (nt Uuskasutuskeskusele, heategevusorganisatsioonile või sõbrale),siis ei jõuaks see ese jäätmetena prügimäele ega põletusse. Kui keskmine rõivaese kaalub umbes 0,8–1 kg, siis 1,3 miljoni inimese peale säästetaks ligikaudu 1300–3000 tonni rõivajäätmeid aastas.</a:t>
              </a:r>
            </a:p>
            <a:p>
              <a:pPr marL="452437" lvl="1" indent="-226219" algn="l">
                <a:lnSpc>
                  <a:spcPts val="2999"/>
                </a:lnSpc>
              </a:pPr>
              <a:endParaRPr lang="en-US" sz="2499">
                <a:solidFill>
                  <a:srgbClr val="404040"/>
                </a:solidFill>
                <a:latin typeface="Arial MT Pro"/>
                <a:ea typeface="Arial MT Pro"/>
                <a:cs typeface="Arial MT Pro"/>
                <a:sym typeface="Arial MT Pro"/>
              </a:endParaRPr>
            </a:p>
            <a:p>
              <a:pPr algn="l">
                <a:lnSpc>
                  <a:spcPts val="299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Ostes kohaliku disaini ja toodangut </a:t>
              </a:r>
              <a:r>
                <a:rPr lang="en-US" sz="2499">
                  <a:solidFill>
                    <a:srgbClr val="404040"/>
                  </a:solidFill>
                  <a:latin typeface="Arial MT Pro"/>
                  <a:ea typeface="Arial MT Pro"/>
                  <a:cs typeface="Arial MT Pro"/>
                  <a:sym typeface="Arial MT Pro"/>
                </a:rPr>
                <a:t>toetad ka ringmajandust ja väiksemat transpordimõju.</a:t>
              </a:r>
            </a:p>
            <a:p>
              <a:pPr marL="452437" lvl="1" indent="-226219"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pPr>
              <a:endParaRPr lang="en-US" sz="2499">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TextBox 16"/>
          <p:cNvSpPr txBox="1"/>
          <p:nvPr/>
        </p:nvSpPr>
        <p:spPr>
          <a:xfrm>
            <a:off x="1808337" y="8467725"/>
            <a:ext cx="14482762" cy="790575"/>
          </a:xfrm>
          <a:prstGeom prst="rect">
            <a:avLst/>
          </a:prstGeom>
        </p:spPr>
        <p:txBody>
          <a:bodyPr lIns="0" tIns="0" rIns="0" bIns="0" rtlCol="0" anchor="t">
            <a:spAutoFit/>
          </a:bodyPr>
          <a:lstStyle/>
          <a:p>
            <a:pPr algn="ctr">
              <a:lnSpc>
                <a:spcPts val="2999"/>
              </a:lnSpc>
            </a:pPr>
            <a:endParaRPr/>
          </a:p>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 Harjutus: Kontrolli oma riidesiltidelt, kui kõrge temperatuuriga peaksid oma rõivaid pesema?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91769" y="491368"/>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Soovitused tekstiilitarbijatele</a:t>
              </a:r>
            </a:p>
          </p:txBody>
        </p:sp>
      </p:grpSp>
      <p:grpSp>
        <p:nvGrpSpPr>
          <p:cNvPr id="12" name="Group 12"/>
          <p:cNvGrpSpPr/>
          <p:nvPr/>
        </p:nvGrpSpPr>
        <p:grpSpPr>
          <a:xfrm>
            <a:off x="1827387" y="2200432"/>
            <a:ext cx="10830476" cy="7811471"/>
            <a:chOff x="0" y="0"/>
            <a:chExt cx="14440635" cy="10415295"/>
          </a:xfrm>
        </p:grpSpPr>
        <p:sp>
          <p:nvSpPr>
            <p:cNvPr id="13" name="Freeform 13"/>
            <p:cNvSpPr/>
            <p:nvPr/>
          </p:nvSpPr>
          <p:spPr>
            <a:xfrm>
              <a:off x="0" y="0"/>
              <a:ext cx="14440635" cy="10415295"/>
            </a:xfrm>
            <a:custGeom>
              <a:avLst/>
              <a:gdLst/>
              <a:ahLst/>
              <a:cxnLst/>
              <a:rect l="l" t="t" r="r" b="b"/>
              <a:pathLst>
                <a:path w="14440635" h="10415295">
                  <a:moveTo>
                    <a:pt x="0" y="0"/>
                  </a:moveTo>
                  <a:lnTo>
                    <a:pt x="14440635" y="0"/>
                  </a:lnTo>
                  <a:lnTo>
                    <a:pt x="14440635" y="10415295"/>
                  </a:lnTo>
                  <a:lnTo>
                    <a:pt x="0" y="10415295"/>
                  </a:lnTo>
                  <a:close/>
                </a:path>
              </a:pathLst>
            </a:custGeom>
            <a:solidFill>
              <a:srgbClr val="000000">
                <a:alpha val="0"/>
              </a:srgbClr>
            </a:solidFill>
          </p:spPr>
          <p:txBody>
            <a:bodyPr/>
            <a:lstStyle/>
            <a:p>
              <a:endParaRPr lang="et-EE"/>
            </a:p>
          </p:txBody>
        </p:sp>
        <p:sp>
          <p:nvSpPr>
            <p:cNvPr id="14" name="TextBox 14"/>
            <p:cNvSpPr txBox="1"/>
            <p:nvPr/>
          </p:nvSpPr>
          <p:spPr>
            <a:xfrm>
              <a:off x="0" y="0"/>
              <a:ext cx="14440635" cy="10415295"/>
            </a:xfrm>
            <a:prstGeom prst="rect">
              <a:avLst/>
            </a:prstGeom>
          </p:spPr>
          <p:txBody>
            <a:bodyPr lIns="0" tIns="0" rIns="0" bIns="0" rtlCol="0" anchor="t"/>
            <a:lstStyle/>
            <a:p>
              <a:pPr algn="l">
                <a:lnSpc>
                  <a:spcPts val="2999"/>
                </a:lnSpc>
              </a:pPr>
              <a:r>
                <a:rPr lang="en-US" sz="2499" b="1">
                  <a:solidFill>
                    <a:srgbClr val="404040"/>
                  </a:solidFill>
                  <a:latin typeface="Century Expanded Bold"/>
                  <a:ea typeface="Century Expanded Bold"/>
                  <a:cs typeface="Century Expanded Bold"/>
                  <a:sym typeface="Century Expanded Bold"/>
                </a:rPr>
                <a:t>Soovitused tarbijatele</a:t>
              </a:r>
            </a:p>
            <a:p>
              <a:pPr marL="452437" lvl="1" indent="-226219" algn="l">
                <a:lnSpc>
                  <a:spcPts val="2999"/>
                </a:lnSpc>
                <a:buFont typeface="Arial"/>
                <a:buChar char="•"/>
              </a:pPr>
              <a:r>
                <a:rPr lang="en-US" sz="2499">
                  <a:solidFill>
                    <a:srgbClr val="404040"/>
                  </a:solidFill>
                  <a:latin typeface="Century Expanded"/>
                  <a:ea typeface="Century Expanded"/>
                  <a:cs typeface="Century Expanded"/>
                  <a:sym typeface="Century Expanded"/>
                </a:rPr>
                <a:t>Loe etikette ja eelista </a:t>
              </a:r>
              <a:r>
                <a:rPr lang="en-US" sz="2499" b="1">
                  <a:solidFill>
                    <a:srgbClr val="404040"/>
                  </a:solidFill>
                  <a:latin typeface="Century Expanded Bold"/>
                  <a:ea typeface="Century Expanded Bold"/>
                  <a:cs typeface="Century Expanded Bold"/>
                  <a:sym typeface="Century Expanded Bold"/>
                </a:rPr>
                <a:t>läbipaistvat tootmist</a:t>
              </a:r>
            </a:p>
            <a:p>
              <a:pPr algn="l">
                <a:lnSpc>
                  <a:spcPts val="2999"/>
                </a:lnSpc>
              </a:pPr>
              <a:endParaRPr lang="en-US" sz="2499" b="1">
                <a:solidFill>
                  <a:srgbClr val="404040"/>
                </a:solidFill>
                <a:latin typeface="Century Expanded Bold"/>
                <a:ea typeface="Century Expanded Bold"/>
                <a:cs typeface="Century Expanded Bold"/>
                <a:sym typeface="Century Expanded Bold"/>
              </a:endParaRPr>
            </a:p>
            <a:p>
              <a:pPr marL="452437" lvl="1" indent="-226219" algn="l">
                <a:lnSpc>
                  <a:spcPts val="2999"/>
                </a:lnSpc>
                <a:buFont typeface="Arial"/>
                <a:buChar char="•"/>
              </a:pPr>
              <a:r>
                <a:rPr lang="en-US" sz="2499" b="1">
                  <a:solidFill>
                    <a:srgbClr val="404040"/>
                  </a:solidFill>
                  <a:latin typeface="Century Expanded Bold"/>
                  <a:ea typeface="Century Expanded Bold"/>
                  <a:cs typeface="Century Expanded Bold"/>
                  <a:sym typeface="Century Expanded Bold"/>
                </a:rPr>
                <a:t>Pese vähem ja madalal temperatuuril</a:t>
              </a:r>
              <a:r>
                <a:rPr lang="en-US" sz="2499">
                  <a:solidFill>
                    <a:srgbClr val="404040"/>
                  </a:solidFill>
                  <a:latin typeface="Century Expanded"/>
                  <a:ea typeface="Century Expanded"/>
                  <a:cs typeface="Century Expanded"/>
                  <a:sym typeface="Century Expanded"/>
                </a:rPr>
                <a:t>, et pikendada rõivaste eluiga ja vähendada mikroplastide eraldumist</a:t>
              </a:r>
            </a:p>
            <a:p>
              <a:pPr algn="l">
                <a:lnSpc>
                  <a:spcPts val="2999"/>
                </a:lnSpc>
              </a:pPr>
              <a:endParaRPr lang="en-US" sz="2499">
                <a:solidFill>
                  <a:srgbClr val="404040"/>
                </a:solidFill>
                <a:latin typeface="Century Expanded"/>
                <a:ea typeface="Century Expanded"/>
                <a:cs typeface="Century Expanded"/>
                <a:sym typeface="Century Expanded"/>
              </a:endParaRPr>
            </a:p>
            <a:p>
              <a:pPr marL="452437" lvl="1" indent="-226219" algn="l">
                <a:lnSpc>
                  <a:spcPts val="2999"/>
                </a:lnSpc>
                <a:buFont typeface="Arial"/>
                <a:buChar char="•"/>
              </a:pPr>
              <a:r>
                <a:rPr lang="en-US" sz="2499" b="1">
                  <a:solidFill>
                    <a:srgbClr val="404040"/>
                  </a:solidFill>
                  <a:latin typeface="Century Expanded Bold"/>
                  <a:ea typeface="Century Expanded Bold"/>
                  <a:cs typeface="Century Expanded Bold"/>
                  <a:sym typeface="Century Expanded Bold"/>
                </a:rPr>
                <a:t>Pese alati uusi rõivaid enne kandmist</a:t>
              </a:r>
              <a:r>
                <a:rPr lang="en-US" sz="2499">
                  <a:solidFill>
                    <a:srgbClr val="404040"/>
                  </a:solidFill>
                  <a:latin typeface="Century Expanded"/>
                  <a:ea typeface="Century Expanded"/>
                  <a:cs typeface="Century Expanded"/>
                  <a:sym typeface="Century Expanded"/>
                </a:rPr>
                <a:t>: See aitab eemaldada osa kemikaalijääke.</a:t>
              </a:r>
            </a:p>
            <a:p>
              <a:pPr algn="l">
                <a:lnSpc>
                  <a:spcPts val="2999"/>
                </a:lnSpc>
              </a:pPr>
              <a:endParaRPr lang="en-US" sz="2499">
                <a:solidFill>
                  <a:srgbClr val="404040"/>
                </a:solidFill>
                <a:latin typeface="Century Expanded"/>
                <a:ea typeface="Century Expanded"/>
                <a:cs typeface="Century Expanded"/>
                <a:sym typeface="Century Expanded"/>
              </a:endParaRPr>
            </a:p>
            <a:p>
              <a:pPr marL="452437" lvl="1" indent="-226219" algn="l">
                <a:lnSpc>
                  <a:spcPts val="2999"/>
                </a:lnSpc>
                <a:buFont typeface="Arial"/>
                <a:buChar char="•"/>
              </a:pPr>
              <a:r>
                <a:rPr lang="en-US" sz="2499">
                  <a:solidFill>
                    <a:srgbClr val="404040"/>
                  </a:solidFill>
                  <a:latin typeface="Century Expanded"/>
                  <a:ea typeface="Century Expanded"/>
                  <a:cs typeface="Century Expanded"/>
                  <a:sym typeface="Century Expanded"/>
                </a:rPr>
                <a:t>Eelista </a:t>
              </a:r>
              <a:r>
                <a:rPr lang="en-US" sz="2499" b="1">
                  <a:solidFill>
                    <a:srgbClr val="404040"/>
                  </a:solidFill>
                  <a:latin typeface="Century Expanded Bold"/>
                  <a:ea typeface="Century Expanded Bold"/>
                  <a:cs typeface="Century Expanded Bold"/>
                  <a:sym typeface="Century Expanded Bold"/>
                </a:rPr>
                <a:t>sertifitseeritud looduslikke kangaid</a:t>
              </a:r>
              <a:r>
                <a:rPr lang="en-US" sz="2499">
                  <a:solidFill>
                    <a:srgbClr val="404040"/>
                  </a:solidFill>
                  <a:latin typeface="Century Expanded"/>
                  <a:ea typeface="Century Expanded"/>
                  <a:cs typeface="Century Expanded"/>
                  <a:sym typeface="Century Expanded"/>
                </a:rPr>
                <a:t> (nt GOTS puuvill, OEKO-TEX vill). </a:t>
              </a:r>
            </a:p>
            <a:p>
              <a:pPr algn="l">
                <a:lnSpc>
                  <a:spcPts val="2999"/>
                </a:lnSpc>
              </a:pPr>
              <a:endParaRPr lang="en-US" sz="2499">
                <a:solidFill>
                  <a:srgbClr val="404040"/>
                </a:solidFill>
                <a:latin typeface="Century Expanded"/>
                <a:ea typeface="Century Expanded"/>
                <a:cs typeface="Century Expanded"/>
                <a:sym typeface="Century Expanded"/>
              </a:endParaRPr>
            </a:p>
            <a:p>
              <a:pPr marL="452437" lvl="1" indent="-226219" algn="l">
                <a:lnSpc>
                  <a:spcPts val="2999"/>
                </a:lnSpc>
                <a:buFont typeface="Arial"/>
                <a:buChar char="•"/>
              </a:pPr>
              <a:r>
                <a:rPr lang="en-US" sz="2499" b="1">
                  <a:solidFill>
                    <a:srgbClr val="404040"/>
                  </a:solidFill>
                  <a:latin typeface="Century Expanded Bold"/>
                  <a:ea typeface="Century Expanded Bold"/>
                  <a:cs typeface="Century Expanded Bold"/>
                  <a:sym typeface="Century Expanded Bold"/>
                </a:rPr>
                <a:t>Vali looduslikud kiud</a:t>
              </a:r>
              <a:r>
                <a:rPr lang="en-US" sz="2499">
                  <a:solidFill>
                    <a:srgbClr val="404040"/>
                  </a:solidFill>
                  <a:latin typeface="Century Expanded"/>
                  <a:ea typeface="Century Expanded"/>
                  <a:cs typeface="Century Expanded"/>
                  <a:sym typeface="Century Expanded"/>
                </a:rPr>
                <a:t>: Eelista orgaanilist puuvilla, lina või villast valmistatud rõivaid.</a:t>
              </a:r>
            </a:p>
            <a:p>
              <a:pPr algn="l">
                <a:lnSpc>
                  <a:spcPts val="2999"/>
                </a:lnSpc>
              </a:pPr>
              <a:endParaRPr lang="en-US" sz="2499">
                <a:solidFill>
                  <a:srgbClr val="404040"/>
                </a:solidFill>
                <a:latin typeface="Century Expanded"/>
                <a:ea typeface="Century Expanded"/>
                <a:cs typeface="Century Expanded"/>
                <a:sym typeface="Century Expanded"/>
              </a:endParaRPr>
            </a:p>
            <a:p>
              <a:pPr marL="452437" lvl="1" indent="-226219" algn="l">
                <a:lnSpc>
                  <a:spcPts val="2999"/>
                </a:lnSpc>
                <a:buFont typeface="Arial"/>
                <a:buChar char="•"/>
              </a:pPr>
              <a:r>
                <a:rPr lang="en-US" sz="2499" b="1">
                  <a:solidFill>
                    <a:srgbClr val="404040"/>
                  </a:solidFill>
                  <a:latin typeface="Century Expanded Bold"/>
                  <a:ea typeface="Century Expanded Bold"/>
                  <a:cs typeface="Century Expanded Bold"/>
                  <a:sym typeface="Century Expanded Bold"/>
                </a:rPr>
                <a:t>Väldi segakiude </a:t>
              </a:r>
              <a:r>
                <a:rPr lang="en-US" sz="2499">
                  <a:solidFill>
                    <a:srgbClr val="404040"/>
                  </a:solidFill>
                  <a:latin typeface="Century Expanded"/>
                  <a:ea typeface="Century Expanded"/>
                  <a:cs typeface="Century Expanded"/>
                  <a:sym typeface="Century Expanded"/>
                </a:rPr>
                <a:t>– neid on raske ümber töödelda</a:t>
              </a:r>
            </a:p>
            <a:p>
              <a:pPr algn="l">
                <a:lnSpc>
                  <a:spcPts val="2999"/>
                </a:lnSpc>
              </a:pPr>
              <a:endParaRPr lang="en-US" sz="2499">
                <a:solidFill>
                  <a:srgbClr val="404040"/>
                </a:solidFill>
                <a:latin typeface="Century Expanded"/>
                <a:ea typeface="Century Expanded"/>
                <a:cs typeface="Century Expanded"/>
                <a:sym typeface="Century Expanded"/>
              </a:endParaRPr>
            </a:p>
            <a:p>
              <a:pPr marL="452437" lvl="1" indent="-226219" algn="l">
                <a:lnSpc>
                  <a:spcPts val="2999"/>
                </a:lnSpc>
                <a:buFont typeface="Arial"/>
                <a:buChar char="•"/>
              </a:pPr>
              <a:r>
                <a:rPr lang="en-US" sz="2499" b="1">
                  <a:solidFill>
                    <a:srgbClr val="404040"/>
                  </a:solidFill>
                  <a:latin typeface="Century Expanded Bold"/>
                  <a:ea typeface="Century Expanded Bold"/>
                  <a:cs typeface="Century Expanded Bold"/>
                  <a:sym typeface="Century Expanded Bold"/>
                </a:rPr>
                <a:t>Kontrolli sertifikaate</a:t>
              </a:r>
              <a:r>
                <a:rPr lang="en-US" sz="2499">
                  <a:solidFill>
                    <a:srgbClr val="404040"/>
                  </a:solidFill>
                  <a:latin typeface="Century Expanded"/>
                  <a:ea typeface="Century Expanded"/>
                  <a:cs typeface="Century Expanded"/>
                  <a:sym typeface="Century Expanded"/>
                </a:rPr>
                <a:t>: Otsi märgiseid nagu Oeko-Tex Standard 100 või GOTS, mis viitavad kemikaalide kontrollile.​</a:t>
              </a:r>
              <a:r>
                <a:rPr lang="en-US" sz="2499" u="sng">
                  <a:solidFill>
                    <a:srgbClr val="FDAB2A"/>
                  </a:solidFill>
                  <a:latin typeface="Century Expanded"/>
                  <a:ea typeface="Century Expanded"/>
                  <a:cs typeface="Century Expanded"/>
                  <a:sym typeface="Century Expanded"/>
                  <a:hlinkClick r:id="rId8" tooltip="https://www.earthday.org/toxic-textiles-the-chemicals-in-our-clothing/?utm_source=chatgpt.com"/>
                </a:rPr>
                <a:t>Earth Day</a:t>
              </a:r>
            </a:p>
            <a:p>
              <a:pPr marL="415338" lvl="1" indent="-207669" algn="l">
                <a:lnSpc>
                  <a:spcPts val="2754"/>
                </a:lnSpc>
              </a:pPr>
              <a:endParaRPr lang="en-US" sz="2499" u="sng">
                <a:solidFill>
                  <a:srgbClr val="FDAB2A"/>
                </a:solidFill>
                <a:latin typeface="Century Expanded"/>
                <a:ea typeface="Century Expanded"/>
                <a:cs typeface="Century Expanded"/>
                <a:sym typeface="Century Expanded"/>
                <a:hlinkClick r:id="rId8" tooltip="https://www.earthday.org/toxic-textiles-the-chemicals-in-our-clothing/?utm_source=chatgpt.com"/>
              </a:endParaRPr>
            </a:p>
            <a:p>
              <a:pPr marL="415338" lvl="1" indent="-207669" algn="l">
                <a:lnSpc>
                  <a:spcPts val="2754"/>
                </a:lnSpc>
              </a:pPr>
              <a:endParaRPr lang="en-US" sz="2499" u="sng">
                <a:solidFill>
                  <a:srgbClr val="FDAB2A"/>
                </a:solidFill>
                <a:latin typeface="Century Expanded"/>
                <a:ea typeface="Century Expanded"/>
                <a:cs typeface="Century Expanded"/>
                <a:sym typeface="Century Expanded"/>
                <a:hlinkClick r:id="rId8" tooltip="https://www.earthday.org/toxic-textiles-the-chemicals-in-our-clothing/?utm_source=chatgpt.com"/>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9"/>
            <a:stretch>
              <a:fillRect/>
            </a:stretch>
          </a:blipFill>
        </p:spPr>
        <p:txBody>
          <a:bodyPr/>
          <a:lstStyle/>
          <a:p>
            <a:endParaRPr lang="et-EE"/>
          </a:p>
        </p:txBody>
      </p:sp>
      <p:sp>
        <p:nvSpPr>
          <p:cNvPr id="16" name="Freeform 16" descr="Ringmajandus | Eesti Keemiatööstuse Liit"/>
          <p:cNvSpPr/>
          <p:nvPr/>
        </p:nvSpPr>
        <p:spPr>
          <a:xfrm>
            <a:off x="13473572" y="2389239"/>
            <a:ext cx="3171825" cy="3243262"/>
          </a:xfrm>
          <a:custGeom>
            <a:avLst/>
            <a:gdLst/>
            <a:ahLst/>
            <a:cxnLst/>
            <a:rect l="l" t="t" r="r" b="b"/>
            <a:pathLst>
              <a:path w="3171825" h="3243262">
                <a:moveTo>
                  <a:pt x="0" y="0"/>
                </a:moveTo>
                <a:lnTo>
                  <a:pt x="3171825" y="0"/>
                </a:lnTo>
                <a:lnTo>
                  <a:pt x="3171825" y="3243262"/>
                </a:lnTo>
                <a:lnTo>
                  <a:pt x="0" y="3243262"/>
                </a:lnTo>
                <a:lnTo>
                  <a:pt x="0" y="0"/>
                </a:lnTo>
                <a:close/>
              </a:path>
            </a:pathLst>
          </a:custGeom>
          <a:blipFill>
            <a:blip r:embed="rId10"/>
            <a:stretch>
              <a:fillRect/>
            </a:stretch>
          </a:blipFill>
        </p:spPr>
        <p:txBody>
          <a:bodyPr/>
          <a:lstStyle/>
          <a:p>
            <a:endParaRPr lang="et-E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Lõppsõna: Tegevus algab sinust</a:t>
              </a:r>
            </a:p>
          </p:txBody>
        </p:sp>
      </p:grpSp>
      <p:grpSp>
        <p:nvGrpSpPr>
          <p:cNvPr id="12" name="Group 12"/>
          <p:cNvGrpSpPr/>
          <p:nvPr/>
        </p:nvGrpSpPr>
        <p:grpSpPr>
          <a:xfrm>
            <a:off x="3129438" y="2542032"/>
            <a:ext cx="12613901" cy="5666433"/>
            <a:chOff x="0" y="0"/>
            <a:chExt cx="16818535" cy="7555244"/>
          </a:xfrm>
        </p:grpSpPr>
        <p:sp>
          <p:nvSpPr>
            <p:cNvPr id="13" name="Freeform 13"/>
            <p:cNvSpPr/>
            <p:nvPr/>
          </p:nvSpPr>
          <p:spPr>
            <a:xfrm>
              <a:off x="0" y="0"/>
              <a:ext cx="16818535" cy="7555244"/>
            </a:xfrm>
            <a:custGeom>
              <a:avLst/>
              <a:gdLst/>
              <a:ahLst/>
              <a:cxnLst/>
              <a:rect l="l" t="t" r="r" b="b"/>
              <a:pathLst>
                <a:path w="16818535" h="7555244">
                  <a:moveTo>
                    <a:pt x="0" y="0"/>
                  </a:moveTo>
                  <a:lnTo>
                    <a:pt x="16818535" y="0"/>
                  </a:lnTo>
                  <a:lnTo>
                    <a:pt x="16818535" y="7555244"/>
                  </a:lnTo>
                  <a:lnTo>
                    <a:pt x="0" y="7555244"/>
                  </a:lnTo>
                  <a:close/>
                </a:path>
              </a:pathLst>
            </a:custGeom>
            <a:solidFill>
              <a:srgbClr val="000000">
                <a:alpha val="0"/>
              </a:srgbClr>
            </a:solidFill>
          </p:spPr>
          <p:txBody>
            <a:bodyPr/>
            <a:lstStyle/>
            <a:p>
              <a:endParaRPr lang="et-EE"/>
            </a:p>
          </p:txBody>
        </p:sp>
        <p:sp>
          <p:nvSpPr>
            <p:cNvPr id="14" name="TextBox 14"/>
            <p:cNvSpPr txBox="1"/>
            <p:nvPr/>
          </p:nvSpPr>
          <p:spPr>
            <a:xfrm>
              <a:off x="0" y="-47625"/>
              <a:ext cx="16818535" cy="7602869"/>
            </a:xfrm>
            <a:prstGeom prst="rect">
              <a:avLst/>
            </a:prstGeom>
          </p:spPr>
          <p:txBody>
            <a:bodyPr lIns="0" tIns="0" rIns="0" bIns="0" rtlCol="0" anchor="t"/>
            <a:lstStyle/>
            <a:p>
              <a:pPr marL="451985" lvl="1" indent="-225993" algn="l">
                <a:lnSpc>
                  <a:spcPts val="2996"/>
                </a:lnSpc>
                <a:buFont typeface="Arial"/>
                <a:buChar char="•"/>
              </a:pPr>
              <a:r>
                <a:rPr lang="en-US" sz="2497">
                  <a:solidFill>
                    <a:srgbClr val="000000"/>
                  </a:solidFill>
                  <a:latin typeface="Arial MT Pro"/>
                  <a:ea typeface="Arial MT Pro"/>
                  <a:cs typeface="Arial MT Pro"/>
                  <a:sym typeface="Arial MT Pro"/>
                </a:rPr>
                <a:t>Osta vähem tekstiili tooteid, kui ostad siis vali kestlikult toodetud tekstiilitoode.</a:t>
              </a:r>
            </a:p>
            <a:p>
              <a:pPr algn="l">
                <a:lnSpc>
                  <a:spcPts val="2997"/>
                </a:lnSpc>
              </a:pPr>
              <a:endParaRPr lang="en-US" sz="2497">
                <a:solidFill>
                  <a:srgbClr val="000000"/>
                </a:solidFill>
                <a:latin typeface="Arial MT Pro"/>
                <a:ea typeface="Arial MT Pro"/>
                <a:cs typeface="Arial MT Pro"/>
                <a:sym typeface="Arial MT Pro"/>
              </a:endParaRPr>
            </a:p>
            <a:p>
              <a:pPr marL="451985" lvl="1" indent="-225993" algn="l">
                <a:lnSpc>
                  <a:spcPts val="2996"/>
                </a:lnSpc>
                <a:buFont typeface="Arial"/>
                <a:buChar char="•"/>
              </a:pPr>
              <a:r>
                <a:rPr lang="en-US" sz="2497">
                  <a:solidFill>
                    <a:srgbClr val="000000"/>
                  </a:solidFill>
                  <a:latin typeface="Arial MT Pro"/>
                  <a:ea typeface="Arial MT Pro"/>
                  <a:cs typeface="Arial MT Pro"/>
                  <a:sym typeface="Arial MT Pro"/>
                </a:rPr>
                <a:t>Kanna kauem oma tekstiile.</a:t>
              </a:r>
            </a:p>
            <a:p>
              <a:pPr algn="l">
                <a:lnSpc>
                  <a:spcPts val="2997"/>
                </a:lnSpc>
              </a:pPr>
              <a:endParaRPr lang="en-US" sz="2497">
                <a:solidFill>
                  <a:srgbClr val="000000"/>
                </a:solidFill>
                <a:latin typeface="Arial MT Pro"/>
                <a:ea typeface="Arial MT Pro"/>
                <a:cs typeface="Arial MT Pro"/>
                <a:sym typeface="Arial MT Pro"/>
              </a:endParaRPr>
            </a:p>
            <a:p>
              <a:pPr marL="451985" lvl="1" indent="-225993" algn="l">
                <a:lnSpc>
                  <a:spcPts val="2996"/>
                </a:lnSpc>
                <a:buFont typeface="Arial"/>
                <a:buChar char="•"/>
              </a:pPr>
              <a:r>
                <a:rPr lang="en-US" sz="2497">
                  <a:solidFill>
                    <a:srgbClr val="000000"/>
                  </a:solidFill>
                  <a:latin typeface="Arial MT Pro"/>
                  <a:ea typeface="Arial MT Pro"/>
                  <a:cs typeface="Arial MT Pro"/>
                  <a:sym typeface="Arial MT Pro"/>
                </a:rPr>
                <a:t>Paranda kulunud tekstiile.</a:t>
              </a:r>
            </a:p>
            <a:p>
              <a:pPr algn="l">
                <a:lnSpc>
                  <a:spcPts val="2997"/>
                </a:lnSpc>
              </a:pPr>
              <a:endParaRPr lang="en-US" sz="2497">
                <a:solidFill>
                  <a:srgbClr val="000000"/>
                </a:solidFill>
                <a:latin typeface="Arial MT Pro"/>
                <a:ea typeface="Arial MT Pro"/>
                <a:cs typeface="Arial MT Pro"/>
                <a:sym typeface="Arial MT Pro"/>
              </a:endParaRPr>
            </a:p>
            <a:p>
              <a:pPr marL="451985" lvl="1" indent="-225993" algn="l">
                <a:lnSpc>
                  <a:spcPts val="2996"/>
                </a:lnSpc>
                <a:buFont typeface="Arial"/>
                <a:buChar char="•"/>
              </a:pPr>
              <a:r>
                <a:rPr lang="en-US" sz="2497">
                  <a:solidFill>
                    <a:srgbClr val="000000"/>
                  </a:solidFill>
                  <a:latin typeface="Arial MT Pro"/>
                  <a:ea typeface="Arial MT Pro"/>
                  <a:cs typeface="Arial MT Pro"/>
                  <a:sym typeface="Arial MT Pro"/>
                </a:rPr>
                <a:t>Disaini ümber olemasolevaid tekstiilid.</a:t>
              </a:r>
            </a:p>
            <a:p>
              <a:pPr algn="l">
                <a:lnSpc>
                  <a:spcPts val="2997"/>
                </a:lnSpc>
              </a:pPr>
              <a:endParaRPr lang="en-US" sz="2497">
                <a:solidFill>
                  <a:srgbClr val="000000"/>
                </a:solidFill>
                <a:latin typeface="Arial MT Pro"/>
                <a:ea typeface="Arial MT Pro"/>
                <a:cs typeface="Arial MT Pro"/>
                <a:sym typeface="Arial MT Pro"/>
              </a:endParaRPr>
            </a:p>
            <a:p>
              <a:pPr marL="451985" lvl="1" indent="-225993" algn="l">
                <a:lnSpc>
                  <a:spcPts val="2996"/>
                </a:lnSpc>
                <a:buFont typeface="Arial"/>
                <a:buChar char="•"/>
              </a:pPr>
              <a:r>
                <a:rPr lang="en-US" sz="2497">
                  <a:solidFill>
                    <a:srgbClr val="000000"/>
                  </a:solidFill>
                  <a:latin typeface="Arial MT Pro"/>
                  <a:ea typeface="Arial MT Pro"/>
                  <a:cs typeface="Arial MT Pro"/>
                  <a:sym typeface="Arial MT Pro"/>
                </a:rPr>
                <a:t>Vii oma tekstiilid uuele ringile.</a:t>
              </a:r>
            </a:p>
            <a:p>
              <a:pPr algn="l">
                <a:lnSpc>
                  <a:spcPts val="2997"/>
                </a:lnSpc>
              </a:pPr>
              <a:endParaRPr lang="en-US" sz="2497">
                <a:solidFill>
                  <a:srgbClr val="000000"/>
                </a:solidFill>
                <a:latin typeface="Arial MT Pro"/>
                <a:ea typeface="Arial MT Pro"/>
                <a:cs typeface="Arial MT Pro"/>
                <a:sym typeface="Arial MT Pro"/>
              </a:endParaRPr>
            </a:p>
            <a:p>
              <a:pPr marL="451985" lvl="1" indent="-225993" algn="l">
                <a:lnSpc>
                  <a:spcPts val="2996"/>
                </a:lnSpc>
                <a:buFont typeface="Arial"/>
                <a:buChar char="•"/>
              </a:pPr>
              <a:r>
                <a:rPr lang="en-US" sz="2497">
                  <a:solidFill>
                    <a:srgbClr val="000000"/>
                  </a:solidFill>
                  <a:latin typeface="Arial MT Pro"/>
                  <a:ea typeface="Arial MT Pro"/>
                  <a:cs typeface="Arial MT Pro"/>
                  <a:sym typeface="Arial MT Pro"/>
                </a:rPr>
                <a:t>Toeta kohalikke disainereid.</a:t>
              </a:r>
            </a:p>
            <a:p>
              <a:pPr algn="l">
                <a:lnSpc>
                  <a:spcPts val="2997"/>
                </a:lnSpc>
              </a:pPr>
              <a:endParaRPr lang="en-US" sz="2497">
                <a:solidFill>
                  <a:srgbClr val="000000"/>
                </a:solidFill>
                <a:latin typeface="Arial MT Pro"/>
                <a:ea typeface="Arial MT Pro"/>
                <a:cs typeface="Arial MT Pro"/>
                <a:sym typeface="Arial MT Pro"/>
              </a:endParaRPr>
            </a:p>
            <a:p>
              <a:pPr marL="451985" lvl="1" indent="-225993" algn="l">
                <a:lnSpc>
                  <a:spcPts val="2997"/>
                </a:lnSpc>
                <a:buFont typeface="Arial"/>
                <a:buChar char="•"/>
              </a:pPr>
              <a:r>
                <a:rPr lang="en-US" sz="2497">
                  <a:solidFill>
                    <a:srgbClr val="000000"/>
                  </a:solidFill>
                  <a:latin typeface="Arial MT Pro"/>
                  <a:ea typeface="Arial MT Pro"/>
                  <a:cs typeface="Arial MT Pro"/>
                  <a:sym typeface="Arial MT Pro"/>
                </a:rPr>
                <a:t>Muudame moe tähendust koos – loome uue standardi väärtustades olemasolevat tekstiili</a:t>
              </a:r>
            </a:p>
            <a:p>
              <a:pPr marL="451985" lvl="1" indent="-225993" algn="l">
                <a:lnSpc>
                  <a:spcPts val="2997"/>
                </a:lnSpc>
              </a:pPr>
              <a:endParaRPr lang="en-US" sz="2497">
                <a:solidFill>
                  <a:srgbClr val="00000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TextBox 16"/>
          <p:cNvSpPr txBox="1"/>
          <p:nvPr/>
        </p:nvSpPr>
        <p:spPr>
          <a:xfrm>
            <a:off x="4427975" y="8266107"/>
            <a:ext cx="10054928" cy="790575"/>
          </a:xfrm>
          <a:prstGeom prst="rect">
            <a:avLst/>
          </a:prstGeom>
        </p:spPr>
        <p:txBody>
          <a:bodyPr lIns="0" tIns="0" rIns="0" bIns="0" rtlCol="0" anchor="t">
            <a:spAutoFit/>
          </a:bodyPr>
          <a:lstStyle/>
          <a:p>
            <a:pPr algn="ctr">
              <a:lnSpc>
                <a:spcPts val="2999"/>
              </a:lnSpc>
            </a:pPr>
            <a:endParaRPr/>
          </a:p>
          <a:p>
            <a:pPr algn="ctr">
              <a:lnSpc>
                <a:spcPts val="2999"/>
              </a:lnSpc>
              <a:spcBef>
                <a:spcPct val="0"/>
              </a:spcBef>
            </a:pPr>
            <a:r>
              <a:rPr lang="en-US" sz="2499" b="1">
                <a:solidFill>
                  <a:srgbClr val="90C226"/>
                </a:solidFill>
                <a:latin typeface="Arial MT Pro Bold"/>
                <a:ea typeface="Arial MT Pro Bold"/>
                <a:cs typeface="Arial MT Pro Bold"/>
                <a:sym typeface="Arial MT Pro Bold"/>
              </a:rPr>
              <a:t>💡 Harjutus: Kes teist on parandad või ümber disaininud tekstiile?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129438" y="2542032"/>
            <a:ext cx="11383265" cy="5666433"/>
            <a:chOff x="0" y="0"/>
            <a:chExt cx="15177686" cy="7555244"/>
          </a:xfrm>
        </p:grpSpPr>
        <p:sp>
          <p:nvSpPr>
            <p:cNvPr id="10" name="Freeform 10"/>
            <p:cNvSpPr/>
            <p:nvPr/>
          </p:nvSpPr>
          <p:spPr>
            <a:xfrm>
              <a:off x="0" y="0"/>
              <a:ext cx="15177686" cy="7555244"/>
            </a:xfrm>
            <a:custGeom>
              <a:avLst/>
              <a:gdLst/>
              <a:ahLst/>
              <a:cxnLst/>
              <a:rect l="l" t="t" r="r" b="b"/>
              <a:pathLst>
                <a:path w="15177686" h="7555244">
                  <a:moveTo>
                    <a:pt x="0" y="0"/>
                  </a:moveTo>
                  <a:lnTo>
                    <a:pt x="15177686" y="0"/>
                  </a:lnTo>
                  <a:lnTo>
                    <a:pt x="15177686" y="7555244"/>
                  </a:lnTo>
                  <a:lnTo>
                    <a:pt x="0" y="7555244"/>
                  </a:lnTo>
                  <a:close/>
                </a:path>
              </a:pathLst>
            </a:custGeom>
            <a:solidFill>
              <a:srgbClr val="000000">
                <a:alpha val="0"/>
              </a:srgbClr>
            </a:solidFill>
          </p:spPr>
          <p:txBody>
            <a:bodyPr/>
            <a:lstStyle/>
            <a:p>
              <a:endParaRPr lang="et-EE"/>
            </a:p>
          </p:txBody>
        </p:sp>
        <p:sp>
          <p:nvSpPr>
            <p:cNvPr id="11" name="TextBox 11"/>
            <p:cNvSpPr txBox="1"/>
            <p:nvPr/>
          </p:nvSpPr>
          <p:spPr>
            <a:xfrm>
              <a:off x="0" y="-47625"/>
              <a:ext cx="15177686" cy="7602869"/>
            </a:xfrm>
            <a:prstGeom prst="rect">
              <a:avLst/>
            </a:prstGeom>
          </p:spPr>
          <p:txBody>
            <a:bodyPr lIns="0" tIns="0" rIns="0" bIns="0" rtlCol="0" anchor="t"/>
            <a:lstStyle/>
            <a:p>
              <a:pPr algn="l">
                <a:lnSpc>
                  <a:spcPts val="2999"/>
                </a:lnSpc>
              </a:pPr>
              <a:endParaRPr/>
            </a:p>
            <a:p>
              <a:pPr algn="l">
                <a:lnSpc>
                  <a:spcPts val="2999"/>
                </a:lnSpc>
              </a:pPr>
              <a:endParaRPr/>
            </a:p>
            <a:p>
              <a:pPr algn="l">
                <a:lnSpc>
                  <a:spcPts val="2999"/>
                </a:lnSpc>
              </a:pPr>
              <a:endParaRPr/>
            </a:p>
            <a:p>
              <a:pPr algn="l">
                <a:lnSpc>
                  <a:spcPts val="2999"/>
                </a:lnSpc>
              </a:pPr>
              <a:endParaRPr/>
            </a:p>
            <a:p>
              <a:pPr algn="l">
                <a:lnSpc>
                  <a:spcPts val="2999"/>
                </a:lnSpc>
              </a:pPr>
              <a:r>
                <a:rPr lang="en-US" sz="2499" b="1">
                  <a:solidFill>
                    <a:srgbClr val="000000"/>
                  </a:solidFill>
                  <a:latin typeface="Arial MT Pro Bold"/>
                  <a:ea typeface="Arial MT Pro Bold"/>
                  <a:cs typeface="Arial MT Pro Bold"/>
                  <a:sym typeface="Arial MT Pro Bold"/>
                </a:rPr>
                <a:t>Tänan kuulamast ja kaasa mõtlemast!</a:t>
              </a:r>
            </a:p>
            <a:p>
              <a:pPr algn="l">
                <a:lnSpc>
                  <a:spcPts val="2999"/>
                </a:lnSpc>
              </a:pPr>
              <a:endParaRPr lang="en-US" sz="2499" b="1">
                <a:solidFill>
                  <a:srgbClr val="000000"/>
                </a:solidFill>
                <a:latin typeface="Arial MT Pro Bold"/>
                <a:ea typeface="Arial MT Pro Bold"/>
                <a:cs typeface="Arial MT Pro Bold"/>
                <a:sym typeface="Arial MT Pro Bold"/>
              </a:endParaRPr>
            </a:p>
            <a:p>
              <a:pPr algn="l">
                <a:lnSpc>
                  <a:spcPts val="2999"/>
                </a:lnSpc>
              </a:pPr>
              <a:endParaRPr lang="en-US" sz="2499" b="1">
                <a:solidFill>
                  <a:srgbClr val="000000"/>
                </a:solidFill>
                <a:latin typeface="Arial MT Pro Bold"/>
                <a:ea typeface="Arial MT Pro Bold"/>
                <a:cs typeface="Arial MT Pro Bold"/>
                <a:sym typeface="Arial MT Pro Bold"/>
              </a:endParaRPr>
            </a:p>
            <a:p>
              <a:pPr algn="l">
                <a:lnSpc>
                  <a:spcPts val="2999"/>
                </a:lnSpc>
              </a:pPr>
              <a:endParaRPr lang="en-US" sz="2499" b="1">
                <a:solidFill>
                  <a:srgbClr val="000000"/>
                </a:solidFill>
                <a:latin typeface="Arial MT Pro Bold"/>
                <a:ea typeface="Arial MT Pro Bold"/>
                <a:cs typeface="Arial MT Pro Bold"/>
                <a:sym typeface="Arial MT Pro Bold"/>
              </a:endParaRPr>
            </a:p>
            <a:p>
              <a:pPr algn="l">
                <a:lnSpc>
                  <a:spcPts val="2999"/>
                </a:lnSpc>
              </a:pPr>
              <a:endParaRPr lang="en-US" sz="2499" b="1">
                <a:solidFill>
                  <a:srgbClr val="000000"/>
                </a:solidFill>
                <a:latin typeface="Arial MT Pro Bold"/>
                <a:ea typeface="Arial MT Pro Bold"/>
                <a:cs typeface="Arial MT Pro Bold"/>
                <a:sym typeface="Arial MT Pro Bold"/>
              </a:endParaRPr>
            </a:p>
            <a:p>
              <a:pPr algn="l">
                <a:lnSpc>
                  <a:spcPts val="2999"/>
                </a:lnSpc>
              </a:pPr>
              <a:endParaRPr lang="en-US" sz="2499" b="1">
                <a:solidFill>
                  <a:srgbClr val="000000"/>
                </a:solidFill>
                <a:latin typeface="Arial MT Pro Bold"/>
                <a:ea typeface="Arial MT Pro Bold"/>
                <a:cs typeface="Arial MT Pro Bold"/>
                <a:sym typeface="Arial MT Pro Bold"/>
              </a:endParaRPr>
            </a:p>
            <a:p>
              <a:pPr algn="l">
                <a:lnSpc>
                  <a:spcPts val="2999"/>
                </a:lnSpc>
              </a:pPr>
              <a:r>
                <a:rPr lang="en-US" sz="2499">
                  <a:solidFill>
                    <a:srgbClr val="000000"/>
                  </a:solidFill>
                  <a:latin typeface="Arial MT Pro"/>
                  <a:ea typeface="Arial MT Pro"/>
                  <a:cs typeface="Arial MT Pro"/>
                  <a:sym typeface="Arial MT Pro"/>
                </a:rPr>
                <a:t>Küsimuste tekkimisel võta julgesti ühendust: </a:t>
              </a:r>
            </a:p>
            <a:p>
              <a:pPr algn="l">
                <a:lnSpc>
                  <a:spcPts val="2999"/>
                </a:lnSpc>
              </a:pPr>
              <a:endParaRPr lang="en-US" sz="2499">
                <a:solidFill>
                  <a:srgbClr val="000000"/>
                </a:solidFill>
                <a:latin typeface="Arial MT Pro"/>
                <a:ea typeface="Arial MT Pro"/>
                <a:cs typeface="Arial MT Pro"/>
                <a:sym typeface="Arial MT Pro"/>
              </a:endParaRPr>
            </a:p>
            <a:p>
              <a:pPr algn="l">
                <a:lnSpc>
                  <a:spcPts val="2999"/>
                </a:lnSpc>
              </a:pPr>
              <a:r>
                <a:rPr lang="en-US" sz="2499" b="1">
                  <a:solidFill>
                    <a:srgbClr val="000000"/>
                  </a:solidFill>
                  <a:latin typeface="Arial MT Pro Bold"/>
                  <a:ea typeface="Arial MT Pro Bold"/>
                  <a:cs typeface="Arial MT Pro Bold"/>
                  <a:sym typeface="Arial MT Pro Bold"/>
                </a:rPr>
                <a:t>kristel@loovhoov.ee</a:t>
              </a:r>
            </a:p>
            <a:p>
              <a:pPr algn="l">
                <a:lnSpc>
                  <a:spcPts val="2999"/>
                </a:lnSpc>
              </a:pPr>
              <a:endParaRPr lang="en-US" sz="2499" b="1">
                <a:solidFill>
                  <a:srgbClr val="000000"/>
                </a:solidFill>
                <a:latin typeface="Arial MT Pro Bold"/>
                <a:ea typeface="Arial MT Pro Bold"/>
                <a:cs typeface="Arial MT Pro Bold"/>
                <a:sym typeface="Arial MT Pro Bold"/>
              </a:endParaRPr>
            </a:p>
            <a:p>
              <a:pPr algn="l">
                <a:lnSpc>
                  <a:spcPts val="2999"/>
                </a:lnSpc>
              </a:pPr>
              <a:r>
                <a:rPr lang="en-US" sz="2499" b="1">
                  <a:solidFill>
                    <a:srgbClr val="000000"/>
                  </a:solidFill>
                  <a:latin typeface="Arial MT Pro Bold"/>
                  <a:ea typeface="Arial MT Pro Bold"/>
                  <a:cs typeface="Arial MT Pro Bold"/>
                  <a:sym typeface="Arial MT Pro Bold"/>
                </a:rPr>
                <a:t>või telefon 55520583</a:t>
              </a:r>
            </a:p>
          </p:txBody>
        </p:sp>
      </p:grpSp>
      <p:sp>
        <p:nvSpPr>
          <p:cNvPr id="12" name="Freeform 12"/>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3746</Words>
  <Application>Microsoft Office PowerPoint</Application>
  <PresentationFormat>Custom</PresentationFormat>
  <Paragraphs>390</Paragraphs>
  <Slides>30</Slides>
  <Notes>0</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Arial</vt:lpstr>
      <vt:lpstr>Roboto</vt:lpstr>
      <vt:lpstr>Mont</vt:lpstr>
      <vt:lpstr>Century Expanded Bold</vt:lpstr>
      <vt:lpstr>Cambria</vt:lpstr>
      <vt:lpstr>Century Expanded</vt:lpstr>
      <vt:lpstr>Calibri</vt:lpstr>
      <vt:lpstr>Roboto Bold</vt:lpstr>
      <vt:lpstr>Mont Bold</vt:lpstr>
      <vt:lpstr>Arial MT Pro Bold</vt:lpstr>
      <vt:lpstr>Arial MT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Tekstiilitööstuse keskkonnamõjud Eestis ja mujal Puuvilla kasvatamine Erinevad arvud tekstiilitööstuses Tekstiilitööstuse võimalused Jätkusuutlikus tekstiilitööstuses</dc:title>
  <cp:lastModifiedBy>Kaja Riiberg</cp:lastModifiedBy>
  <cp:revision>2</cp:revision>
  <dcterms:created xsi:type="dcterms:W3CDTF">2006-08-16T00:00:00Z</dcterms:created>
  <dcterms:modified xsi:type="dcterms:W3CDTF">2025-10-14T10:13:36Z</dcterms:modified>
  <dc:identifier>DAGlP8MBcN4</dc:identifier>
</cp:coreProperties>
</file>