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Arial MT Pro" panose="020B0604020202020204" charset="-70"/>
      <p:regular r:id="rId15"/>
    </p:embeddedFont>
    <p:embeddedFont>
      <p:font typeface="Arial MT Pro Bold" panose="020B0604020202020204" charset="-70"/>
      <p:regular r:id="rId16"/>
    </p:embeddedFont>
    <p:embeddedFont>
      <p:font typeface="Arial MT Pro Italics" panose="020B0604020202020204" charset="-70"/>
      <p:regular r:id="rId17"/>
    </p:embeddedFont>
    <p:embeddedFont>
      <p:font typeface="Calibri (MS)" panose="020B0604020202020204" charset="0"/>
      <p:regular r:id="rId18"/>
    </p:embeddedFont>
    <p:embeddedFont>
      <p:font typeface="Calibri (MS) Bold" panose="020B0604020202020204" charset="0"/>
      <p:regular r:id="rId19"/>
    </p:embeddedFont>
    <p:embeddedFont>
      <p:font typeface="Century Expanded" panose="020B0604020202020204" charset="0"/>
      <p:regular r:id="rId20"/>
    </p:embeddedFont>
    <p:embeddedFont>
      <p:font typeface="Century Expanded Bold" panose="020B0604020202020204" charset="0"/>
      <p:regular r:id="rId21"/>
    </p:embeddedFont>
    <p:embeddedFont>
      <p:font typeface="Century Expanded Italics" panose="020B0604020202020204" charset="0"/>
      <p:regular r:id="rId22"/>
    </p:embeddedFont>
    <p:embeddedFont>
      <p:font typeface="Trebuchet MS" panose="020B0603020202020204" pitchFamily="34" charset="0"/>
      <p:regular r:id="rId23"/>
      <p:bold r:id="rId24"/>
      <p:italic r:id="rId25"/>
      <p:boldItalic r:id="rId26"/>
    </p:embeddedFont>
    <p:embeddedFont>
      <p:font typeface="Trebuchet MS Bold" panose="020B0703020202020204" pitchFamily="34" charset="0"/>
      <p:regular r:id="rId27"/>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hyperlink" Target="https://www.youtube.com/watch?v=t7RlKwu3aMs&amp;list=TLGGb683KELBUNkxOTA0MjAyNQ&amp;t=7s" TargetMode="External"/><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2.jpeg"/><Relationship Id="rId5" Type="http://schemas.openxmlformats.org/officeDocument/2006/relationships/image" Target="../media/image4.svg"/><Relationship Id="rId10" Type="http://schemas.openxmlformats.org/officeDocument/2006/relationships/image" Target="../media/image7.jpeg"/><Relationship Id="rId4" Type="http://schemas.openxmlformats.org/officeDocument/2006/relationships/image" Target="../media/image3.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14.jpeg"/><Relationship Id="rId4" Type="http://schemas.openxmlformats.org/officeDocument/2006/relationships/image" Target="../media/image3.pn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7.jpeg"/><Relationship Id="rId5" Type="http://schemas.openxmlformats.org/officeDocument/2006/relationships/image" Target="../media/image4.svg"/><Relationship Id="rId10" Type="http://schemas.openxmlformats.org/officeDocument/2006/relationships/image" Target="../media/image16.jpeg"/><Relationship Id="rId4" Type="http://schemas.openxmlformats.org/officeDocument/2006/relationships/image" Target="../media/image3.png"/><Relationship Id="rId9" Type="http://schemas.openxmlformats.org/officeDocument/2006/relationships/image" Target="../media/image15.jpeg"/></Relationships>
</file>

<file path=ppt/slides/_rels/slide9.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1.jpeg"/><Relationship Id="rId5" Type="http://schemas.openxmlformats.org/officeDocument/2006/relationships/image" Target="../media/image4.svg"/><Relationship Id="rId10" Type="http://schemas.openxmlformats.org/officeDocument/2006/relationships/image" Target="../media/image20.jpeg"/><Relationship Id="rId4" Type="http://schemas.openxmlformats.org/officeDocument/2006/relationships/image" Target="../media/image3.png"/><Relationship Id="rId9" Type="http://schemas.openxmlformats.org/officeDocument/2006/relationships/image" Target="../media/image19.jpeg"/></Relationships>
</file>

<file path=ppt/slides/_rels/slide10.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27.jpe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2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25.jpeg"/><Relationship Id="rId5" Type="http://schemas.openxmlformats.org/officeDocument/2006/relationships/image" Target="../media/image4.svg"/><Relationship Id="rId10" Type="http://schemas.openxmlformats.org/officeDocument/2006/relationships/image" Target="../media/image24.jpeg"/><Relationship Id="rId4" Type="http://schemas.openxmlformats.org/officeDocument/2006/relationships/image" Target="../media/image3.png"/><Relationship Id="rId9" Type="http://schemas.openxmlformats.org/officeDocument/2006/relationships/image" Target="../media/image23.jpeg"/></Relationships>
</file>

<file path=ppt/slides/_rels/slide1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30.jpeg"/><Relationship Id="rId5" Type="http://schemas.openxmlformats.org/officeDocument/2006/relationships/image" Target="../media/image4.svg"/><Relationship Id="rId10" Type="http://schemas.openxmlformats.org/officeDocument/2006/relationships/image" Target="../media/image29.png"/><Relationship Id="rId4" Type="http://schemas.openxmlformats.org/officeDocument/2006/relationships/image" Target="../media/image3.png"/><Relationship Id="rId9" Type="http://schemas.openxmlformats.org/officeDocument/2006/relationships/image" Target="../media/image28.jpeg"/></Relationships>
</file>

<file path=ppt/slides/_rels/slide1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274320" y="1028700"/>
            <a:ext cx="2616978" cy="1167884"/>
            <a:chOff x="0" y="0"/>
            <a:chExt cx="3489304" cy="1557178"/>
          </a:xfrm>
        </p:grpSpPr>
        <p:sp>
          <p:nvSpPr>
            <p:cNvPr id="8" name="Freeform 8"/>
            <p:cNvSpPr/>
            <p:nvPr/>
          </p:nvSpPr>
          <p:spPr>
            <a:xfrm>
              <a:off x="0" y="0"/>
              <a:ext cx="3489325" cy="1557147"/>
            </a:xfrm>
            <a:custGeom>
              <a:avLst/>
              <a:gdLst/>
              <a:ahLst/>
              <a:cxnLst/>
              <a:rect l="l" t="t" r="r" b="b"/>
              <a:pathLst>
                <a:path w="3489325" h="1557147">
                  <a:moveTo>
                    <a:pt x="2692019" y="1557147"/>
                  </a:moveTo>
                  <a:cubicBezTo>
                    <a:pt x="2720213" y="1557147"/>
                    <a:pt x="2738882" y="1547749"/>
                    <a:pt x="2748280" y="1538351"/>
                  </a:cubicBezTo>
                  <a:cubicBezTo>
                    <a:pt x="2748280" y="1528953"/>
                    <a:pt x="2757678" y="1528953"/>
                    <a:pt x="2757678" y="1528953"/>
                  </a:cubicBezTo>
                  <a:cubicBezTo>
                    <a:pt x="3470529" y="815975"/>
                    <a:pt x="3470529" y="815975"/>
                    <a:pt x="3470529" y="815975"/>
                  </a:cubicBezTo>
                  <a:cubicBezTo>
                    <a:pt x="3489325" y="797179"/>
                    <a:pt x="3489325" y="759714"/>
                    <a:pt x="3470529" y="731520"/>
                  </a:cubicBezTo>
                  <a:cubicBezTo>
                    <a:pt x="2757678" y="27940"/>
                    <a:pt x="2757678" y="27940"/>
                    <a:pt x="2757678" y="27940"/>
                  </a:cubicBezTo>
                  <a:cubicBezTo>
                    <a:pt x="2757678" y="18542"/>
                    <a:pt x="2748280" y="18542"/>
                    <a:pt x="2748280" y="18542"/>
                  </a:cubicBezTo>
                  <a:cubicBezTo>
                    <a:pt x="2738882" y="9398"/>
                    <a:pt x="2720213" y="0"/>
                    <a:pt x="2692019" y="0"/>
                  </a:cubicBezTo>
                  <a:cubicBezTo>
                    <a:pt x="0" y="0"/>
                    <a:pt x="0" y="0"/>
                    <a:pt x="0" y="0"/>
                  </a:cubicBezTo>
                  <a:cubicBezTo>
                    <a:pt x="0" y="1557147"/>
                    <a:pt x="0" y="1557147"/>
                    <a:pt x="0" y="1557147"/>
                  </a:cubicBezTo>
                  <a:lnTo>
                    <a:pt x="2692019" y="1557147"/>
                  </a:lnTo>
                  <a:close/>
                </a:path>
              </a:pathLst>
            </a:custGeom>
            <a:solidFill>
              <a:srgbClr val="E78712"/>
            </a:solidFill>
          </p:spPr>
          <p:txBody>
            <a:bodyPr/>
            <a:lstStyle/>
            <a:p>
              <a:endParaRPr lang="et-EE"/>
            </a:p>
          </p:txBody>
        </p:sp>
      </p:grpSp>
      <p:grpSp>
        <p:nvGrpSpPr>
          <p:cNvPr id="9" name="Group 9"/>
          <p:cNvGrpSpPr/>
          <p:nvPr/>
        </p:nvGrpSpPr>
        <p:grpSpPr>
          <a:xfrm>
            <a:off x="4277276" y="639324"/>
            <a:ext cx="13417611" cy="7014275"/>
            <a:chOff x="0" y="0"/>
            <a:chExt cx="25735132" cy="13453459"/>
          </a:xfrm>
        </p:grpSpPr>
        <p:sp>
          <p:nvSpPr>
            <p:cNvPr id="10" name="Freeform 10"/>
            <p:cNvSpPr/>
            <p:nvPr/>
          </p:nvSpPr>
          <p:spPr>
            <a:xfrm>
              <a:off x="0" y="0"/>
              <a:ext cx="25735133" cy="13453459"/>
            </a:xfrm>
            <a:custGeom>
              <a:avLst/>
              <a:gdLst/>
              <a:ahLst/>
              <a:cxnLst/>
              <a:rect l="l" t="t" r="r" b="b"/>
              <a:pathLst>
                <a:path w="25735133" h="13453459">
                  <a:moveTo>
                    <a:pt x="0" y="0"/>
                  </a:moveTo>
                  <a:lnTo>
                    <a:pt x="25735133" y="0"/>
                  </a:lnTo>
                  <a:lnTo>
                    <a:pt x="25735133" y="13453459"/>
                  </a:lnTo>
                  <a:lnTo>
                    <a:pt x="0" y="13453459"/>
                  </a:lnTo>
                  <a:close/>
                </a:path>
              </a:pathLst>
            </a:custGeom>
            <a:solidFill>
              <a:srgbClr val="000000">
                <a:alpha val="0"/>
              </a:srgbClr>
            </a:solidFill>
          </p:spPr>
          <p:txBody>
            <a:bodyPr/>
            <a:lstStyle/>
            <a:p>
              <a:endParaRPr lang="et-EE"/>
            </a:p>
          </p:txBody>
        </p:sp>
        <p:sp>
          <p:nvSpPr>
            <p:cNvPr id="11" name="TextBox 11"/>
            <p:cNvSpPr txBox="1"/>
            <p:nvPr/>
          </p:nvSpPr>
          <p:spPr>
            <a:xfrm>
              <a:off x="0" y="9525"/>
              <a:ext cx="25735132" cy="13443934"/>
            </a:xfrm>
            <a:prstGeom prst="rect">
              <a:avLst/>
            </a:prstGeom>
          </p:spPr>
          <p:txBody>
            <a:bodyPr lIns="0" tIns="0" rIns="0" bIns="0" rtlCol="0" anchor="b"/>
            <a:lstStyle/>
            <a:p>
              <a:pPr algn="ctr">
                <a:lnSpc>
                  <a:spcPts val="6120"/>
                </a:lnSpc>
              </a:pPr>
              <a:r>
                <a:rPr lang="en-US" sz="5100" b="1">
                  <a:solidFill>
                    <a:srgbClr val="262626"/>
                  </a:solidFill>
                  <a:latin typeface="Century Expanded Bold"/>
                  <a:ea typeface="Century Expanded Bold"/>
                  <a:cs typeface="Century Expanded Bold"/>
                  <a:sym typeface="Century Expanded Bold"/>
                </a:rPr>
                <a:t>Tekstiili keskkonnamõju läbi erinevate vaatepunktide</a:t>
              </a:r>
            </a:p>
            <a:p>
              <a:pPr algn="ctr">
                <a:lnSpc>
                  <a:spcPts val="6120"/>
                </a:lnSpc>
              </a:pPr>
              <a:endParaRPr lang="en-US" sz="5100" b="1">
                <a:solidFill>
                  <a:srgbClr val="262626"/>
                </a:solidFill>
                <a:latin typeface="Century Expanded Bold"/>
                <a:ea typeface="Century Expanded Bold"/>
                <a:cs typeface="Century Expanded Bold"/>
                <a:sym typeface="Century Expanded Bold"/>
              </a:endParaRPr>
            </a:p>
            <a:p>
              <a:pPr algn="ctr">
                <a:lnSpc>
                  <a:spcPts val="6120"/>
                </a:lnSpc>
              </a:pPr>
              <a:r>
                <a:rPr lang="en-US" sz="5100" b="1">
                  <a:solidFill>
                    <a:srgbClr val="262626"/>
                  </a:solidFill>
                  <a:latin typeface="Century Expanded Bold"/>
                  <a:ea typeface="Century Expanded Bold"/>
                  <a:cs typeface="Century Expanded Bold"/>
                  <a:sym typeface="Century Expanded Bold"/>
                </a:rPr>
                <a:t> 13.10.2025</a:t>
              </a:r>
            </a:p>
            <a:p>
              <a:pPr algn="ctr">
                <a:lnSpc>
                  <a:spcPts val="6120"/>
                </a:lnSpc>
              </a:pPr>
              <a:endParaRPr lang="en-US" sz="5100" b="1">
                <a:solidFill>
                  <a:srgbClr val="262626"/>
                </a:solidFill>
                <a:latin typeface="Century Expanded Bold"/>
                <a:ea typeface="Century Expanded Bold"/>
                <a:cs typeface="Century Expanded Bold"/>
                <a:sym typeface="Century Expanded Bold"/>
              </a:endParaRPr>
            </a:p>
            <a:p>
              <a:pPr algn="ctr">
                <a:lnSpc>
                  <a:spcPts val="6120"/>
                </a:lnSpc>
              </a:pPr>
              <a:r>
                <a:rPr lang="en-US" sz="5100" b="1">
                  <a:solidFill>
                    <a:srgbClr val="262626"/>
                  </a:solidFill>
                  <a:latin typeface="Century Expanded Bold"/>
                  <a:ea typeface="Century Expanded Bold"/>
                  <a:cs typeface="Century Expanded Bold"/>
                  <a:sym typeface="Century Expanded Bold"/>
                </a:rPr>
                <a:t>Kuusalu Keskkooli KIK projekt rohetehnoloogiate valikkursus</a:t>
              </a:r>
            </a:p>
            <a:p>
              <a:pPr algn="ctr">
                <a:lnSpc>
                  <a:spcPts val="6120"/>
                </a:lnSpc>
              </a:pPr>
              <a:endParaRPr lang="en-US" sz="5100" b="1">
                <a:solidFill>
                  <a:srgbClr val="262626"/>
                </a:solidFill>
                <a:latin typeface="Century Expanded Bold"/>
                <a:ea typeface="Century Expanded Bold"/>
                <a:cs typeface="Century Expanded Bold"/>
                <a:sym typeface="Century Expanded Bold"/>
              </a:endParaRPr>
            </a:p>
          </p:txBody>
        </p:sp>
      </p:grpSp>
      <p:grpSp>
        <p:nvGrpSpPr>
          <p:cNvPr id="12" name="Group 12"/>
          <p:cNvGrpSpPr/>
          <p:nvPr/>
        </p:nvGrpSpPr>
        <p:grpSpPr>
          <a:xfrm>
            <a:off x="3179663" y="8313732"/>
            <a:ext cx="10865504" cy="2724100"/>
            <a:chOff x="0" y="0"/>
            <a:chExt cx="17830798" cy="4470375"/>
          </a:xfrm>
        </p:grpSpPr>
        <p:sp>
          <p:nvSpPr>
            <p:cNvPr id="13" name="Freeform 13"/>
            <p:cNvSpPr/>
            <p:nvPr/>
          </p:nvSpPr>
          <p:spPr>
            <a:xfrm>
              <a:off x="0" y="0"/>
              <a:ext cx="17830798" cy="4470375"/>
            </a:xfrm>
            <a:custGeom>
              <a:avLst/>
              <a:gdLst/>
              <a:ahLst/>
              <a:cxnLst/>
              <a:rect l="l" t="t" r="r" b="b"/>
              <a:pathLst>
                <a:path w="17830798" h="4470375">
                  <a:moveTo>
                    <a:pt x="0" y="0"/>
                  </a:moveTo>
                  <a:lnTo>
                    <a:pt x="17830798" y="0"/>
                  </a:lnTo>
                  <a:lnTo>
                    <a:pt x="17830798" y="4470375"/>
                  </a:lnTo>
                  <a:lnTo>
                    <a:pt x="0" y="4470375"/>
                  </a:lnTo>
                  <a:close/>
                </a:path>
              </a:pathLst>
            </a:custGeom>
            <a:solidFill>
              <a:srgbClr val="000000">
                <a:alpha val="0"/>
              </a:srgbClr>
            </a:solidFill>
          </p:spPr>
          <p:txBody>
            <a:bodyPr/>
            <a:lstStyle/>
            <a:p>
              <a:endParaRPr lang="et-EE"/>
            </a:p>
          </p:txBody>
        </p:sp>
        <p:sp>
          <p:nvSpPr>
            <p:cNvPr id="14" name="TextBox 14"/>
            <p:cNvSpPr txBox="1"/>
            <p:nvPr/>
          </p:nvSpPr>
          <p:spPr>
            <a:xfrm>
              <a:off x="0" y="0"/>
              <a:ext cx="17830798" cy="4470375"/>
            </a:xfrm>
            <a:prstGeom prst="rect">
              <a:avLst/>
            </a:prstGeom>
          </p:spPr>
          <p:txBody>
            <a:bodyPr lIns="0" tIns="0" rIns="0" bIns="0" rtlCol="0" anchor="t"/>
            <a:lstStyle/>
            <a:p>
              <a:pPr algn="l">
                <a:lnSpc>
                  <a:spcPts val="3240"/>
                </a:lnSpc>
              </a:pPr>
              <a:r>
                <a:rPr lang="en-US" sz="2700" b="1">
                  <a:solidFill>
                    <a:srgbClr val="595959"/>
                  </a:solidFill>
                  <a:latin typeface="Century Expanded Bold"/>
                  <a:ea typeface="Century Expanded Bold"/>
                  <a:cs typeface="Century Expanded Bold"/>
                  <a:sym typeface="Century Expanded Bold"/>
                </a:rPr>
                <a:t>Kristel Pachel </a:t>
              </a:r>
            </a:p>
            <a:p>
              <a:pPr algn="l">
                <a:lnSpc>
                  <a:spcPts val="3240"/>
                </a:lnSpc>
              </a:pPr>
              <a:r>
                <a:rPr lang="en-US" sz="2700" b="1">
                  <a:solidFill>
                    <a:srgbClr val="595959"/>
                  </a:solidFill>
                  <a:latin typeface="Century Expanded Bold"/>
                  <a:ea typeface="Century Expanded Bold"/>
                  <a:cs typeface="Century Expanded Bold"/>
                  <a:sym typeface="Century Expanded Bold"/>
                </a:rPr>
                <a:t>Disainihoov OÜ</a:t>
              </a:r>
            </a:p>
          </p:txBody>
        </p:sp>
      </p:grpSp>
      <p:grpSp>
        <p:nvGrpSpPr>
          <p:cNvPr id="15" name="Group 15"/>
          <p:cNvGrpSpPr/>
          <p:nvPr/>
        </p:nvGrpSpPr>
        <p:grpSpPr>
          <a:xfrm>
            <a:off x="18656878" y="12088182"/>
            <a:ext cx="9216735" cy="392415"/>
            <a:chOff x="0" y="0"/>
            <a:chExt cx="12288980" cy="523220"/>
          </a:xfrm>
        </p:grpSpPr>
        <p:sp>
          <p:nvSpPr>
            <p:cNvPr id="16" name="Freeform 16"/>
            <p:cNvSpPr/>
            <p:nvPr/>
          </p:nvSpPr>
          <p:spPr>
            <a:xfrm>
              <a:off x="0" y="0"/>
              <a:ext cx="12288980" cy="523220"/>
            </a:xfrm>
            <a:custGeom>
              <a:avLst/>
              <a:gdLst/>
              <a:ahLst/>
              <a:cxnLst/>
              <a:rect l="l" t="t" r="r" b="b"/>
              <a:pathLst>
                <a:path w="12288980" h="523220">
                  <a:moveTo>
                    <a:pt x="0" y="0"/>
                  </a:moveTo>
                  <a:lnTo>
                    <a:pt x="12288980" y="0"/>
                  </a:lnTo>
                  <a:lnTo>
                    <a:pt x="12288980" y="523220"/>
                  </a:lnTo>
                  <a:lnTo>
                    <a:pt x="0" y="523220"/>
                  </a:lnTo>
                  <a:close/>
                </a:path>
              </a:pathLst>
            </a:custGeom>
            <a:solidFill>
              <a:srgbClr val="000000">
                <a:alpha val="0"/>
              </a:srgbClr>
            </a:solidFill>
          </p:spPr>
          <p:txBody>
            <a:bodyPr/>
            <a:lstStyle/>
            <a:p>
              <a:endParaRPr lang="et-EE"/>
            </a:p>
          </p:txBody>
        </p:sp>
        <p:sp>
          <p:nvSpPr>
            <p:cNvPr id="17" name="TextBox 17"/>
            <p:cNvSpPr txBox="1"/>
            <p:nvPr/>
          </p:nvSpPr>
          <p:spPr>
            <a:xfrm>
              <a:off x="0" y="0"/>
              <a:ext cx="12288980" cy="523220"/>
            </a:xfrm>
            <a:prstGeom prst="rect">
              <a:avLst/>
            </a:prstGeom>
          </p:spPr>
          <p:txBody>
            <a:bodyPr lIns="0" tIns="0" rIns="0" bIns="0" rtlCol="0" anchor="t"/>
            <a:lstStyle/>
            <a:p>
              <a:pPr algn="l">
                <a:lnSpc>
                  <a:spcPts val="1980"/>
                </a:lnSpc>
              </a:pPr>
              <a:r>
                <a:rPr lang="en-US" sz="1650" b="1">
                  <a:solidFill>
                    <a:srgbClr val="000000"/>
                  </a:solidFill>
                  <a:latin typeface="Century Expanded Bold"/>
                  <a:ea typeface="Century Expanded Bold"/>
                  <a:cs typeface="Century Expanded Bold"/>
                  <a:sym typeface="Century Expanded Bold"/>
                </a:rPr>
                <a:t>⚠️</a:t>
              </a:r>
            </a:p>
          </p:txBody>
        </p:sp>
      </p:grpSp>
      <p:sp>
        <p:nvSpPr>
          <p:cNvPr id="18" name="Freeform 18"/>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1028700"/>
            <a:ext cx="13367530" cy="1828800"/>
            <a:chOff x="0" y="0"/>
            <a:chExt cx="17823374" cy="2438400"/>
          </a:xfrm>
        </p:grpSpPr>
        <p:sp>
          <p:nvSpPr>
            <p:cNvPr id="10" name="Freeform 10"/>
            <p:cNvSpPr/>
            <p:nvPr/>
          </p:nvSpPr>
          <p:spPr>
            <a:xfrm>
              <a:off x="0" y="0"/>
              <a:ext cx="17823374" cy="2438400"/>
            </a:xfrm>
            <a:custGeom>
              <a:avLst/>
              <a:gdLst/>
              <a:ahLst/>
              <a:cxnLst/>
              <a:rect l="l" t="t" r="r" b="b"/>
              <a:pathLst>
                <a:path w="17823374" h="2438400">
                  <a:moveTo>
                    <a:pt x="0" y="0"/>
                  </a:moveTo>
                  <a:lnTo>
                    <a:pt x="17823374" y="0"/>
                  </a:lnTo>
                  <a:lnTo>
                    <a:pt x="17823374" y="2438400"/>
                  </a:lnTo>
                  <a:lnTo>
                    <a:pt x="0" y="243840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54317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Tänased teemad</a:t>
              </a:r>
            </a:p>
          </p:txBody>
        </p:sp>
      </p:grpSp>
      <p:grpSp>
        <p:nvGrpSpPr>
          <p:cNvPr id="12" name="Group 12"/>
          <p:cNvGrpSpPr/>
          <p:nvPr/>
        </p:nvGrpSpPr>
        <p:grpSpPr>
          <a:xfrm>
            <a:off x="2155371" y="2647299"/>
            <a:ext cx="9959035" cy="7251446"/>
            <a:chOff x="0" y="0"/>
            <a:chExt cx="13278713" cy="9668595"/>
          </a:xfrm>
        </p:grpSpPr>
        <p:sp>
          <p:nvSpPr>
            <p:cNvPr id="13" name="Freeform 13"/>
            <p:cNvSpPr/>
            <p:nvPr/>
          </p:nvSpPr>
          <p:spPr>
            <a:xfrm>
              <a:off x="0" y="0"/>
              <a:ext cx="13278714" cy="9668595"/>
            </a:xfrm>
            <a:custGeom>
              <a:avLst/>
              <a:gdLst/>
              <a:ahLst/>
              <a:cxnLst/>
              <a:rect l="l" t="t" r="r" b="b"/>
              <a:pathLst>
                <a:path w="13278714" h="9668595">
                  <a:moveTo>
                    <a:pt x="0" y="0"/>
                  </a:moveTo>
                  <a:lnTo>
                    <a:pt x="13278714" y="0"/>
                  </a:lnTo>
                  <a:lnTo>
                    <a:pt x="13278714" y="9668595"/>
                  </a:lnTo>
                  <a:lnTo>
                    <a:pt x="0" y="9668595"/>
                  </a:lnTo>
                  <a:close/>
                </a:path>
              </a:pathLst>
            </a:custGeom>
            <a:solidFill>
              <a:srgbClr val="000000">
                <a:alpha val="0"/>
              </a:srgbClr>
            </a:solidFill>
          </p:spPr>
          <p:txBody>
            <a:bodyPr/>
            <a:lstStyle/>
            <a:p>
              <a:endParaRPr lang="et-EE"/>
            </a:p>
          </p:txBody>
        </p:sp>
        <p:sp>
          <p:nvSpPr>
            <p:cNvPr id="14" name="TextBox 14"/>
            <p:cNvSpPr txBox="1"/>
            <p:nvPr/>
          </p:nvSpPr>
          <p:spPr>
            <a:xfrm>
              <a:off x="0" y="-76200"/>
              <a:ext cx="13278713" cy="9744795"/>
            </a:xfrm>
            <a:prstGeom prst="rect">
              <a:avLst/>
            </a:prstGeom>
          </p:spPr>
          <p:txBody>
            <a:bodyPr lIns="0" tIns="0" rIns="0" bIns="0" rtlCol="0" anchor="t"/>
            <a:lstStyle/>
            <a:p>
              <a:pPr marL="723900" lvl="1" indent="-361950" algn="l">
                <a:lnSpc>
                  <a:spcPts val="4799"/>
                </a:lnSpc>
                <a:buFont typeface="Arial"/>
                <a:buChar char="•"/>
              </a:pPr>
              <a:r>
                <a:rPr lang="en-US" sz="3999">
                  <a:solidFill>
                    <a:srgbClr val="404040"/>
                  </a:solidFill>
                  <a:latin typeface="Arial MT Pro"/>
                  <a:ea typeface="Arial MT Pro"/>
                  <a:cs typeface="Arial MT Pro"/>
                  <a:sym typeface="Arial MT Pro"/>
                </a:rPr>
                <a:t>Tekstiilitööstuse keskkonnamõjud </a:t>
              </a:r>
            </a:p>
            <a:p>
              <a:pPr marL="723900" lvl="1" indent="-361950" algn="l">
                <a:lnSpc>
                  <a:spcPts val="4799"/>
                </a:lnSpc>
                <a:buFont typeface="Arial"/>
                <a:buChar char="•"/>
              </a:pPr>
              <a:r>
                <a:rPr lang="en-US" sz="3999">
                  <a:solidFill>
                    <a:srgbClr val="404040"/>
                  </a:solidFill>
                  <a:latin typeface="Arial MT Pro"/>
                  <a:ea typeface="Arial MT Pro"/>
                  <a:cs typeface="Arial MT Pro"/>
                  <a:sym typeface="Arial MT Pro"/>
                </a:rPr>
                <a:t>Puuvilla kasvatamine</a:t>
              </a:r>
            </a:p>
            <a:p>
              <a:pPr marL="723900" lvl="1" indent="-361950" algn="l">
                <a:lnSpc>
                  <a:spcPts val="4799"/>
                </a:lnSpc>
                <a:buFont typeface="Arial"/>
                <a:buChar char="•"/>
              </a:pPr>
              <a:r>
                <a:rPr lang="en-US" sz="3999">
                  <a:solidFill>
                    <a:srgbClr val="404040"/>
                  </a:solidFill>
                  <a:latin typeface="Arial MT Pro"/>
                  <a:ea typeface="Arial MT Pro"/>
                  <a:cs typeface="Arial MT Pro"/>
                  <a:sym typeface="Arial MT Pro"/>
                </a:rPr>
                <a:t>Looduslikud ja sünteetilised tekstiilid</a:t>
              </a:r>
            </a:p>
            <a:p>
              <a:pPr marL="723900" lvl="1" indent="-361950" algn="l">
                <a:lnSpc>
                  <a:spcPts val="4799"/>
                </a:lnSpc>
                <a:buFont typeface="Arial"/>
                <a:buChar char="•"/>
              </a:pPr>
              <a:r>
                <a:rPr lang="en-US" sz="3999">
                  <a:solidFill>
                    <a:srgbClr val="404040"/>
                  </a:solidFill>
                  <a:latin typeface="Arial MT Pro"/>
                  <a:ea typeface="Arial MT Pro"/>
                  <a:cs typeface="Arial MT Pro"/>
                  <a:sym typeface="Arial MT Pro"/>
                </a:rPr>
                <a:t>Erinevad arvud</a:t>
              </a:r>
            </a:p>
            <a:p>
              <a:pPr marL="723900" lvl="1" indent="-361950" algn="l">
                <a:lnSpc>
                  <a:spcPts val="4799"/>
                </a:lnSpc>
                <a:buFont typeface="Arial"/>
                <a:buChar char="•"/>
              </a:pPr>
              <a:r>
                <a:rPr lang="en-US" sz="3999">
                  <a:solidFill>
                    <a:srgbClr val="404040"/>
                  </a:solidFill>
                  <a:latin typeface="Arial MT Pro"/>
                  <a:ea typeface="Arial MT Pro"/>
                  <a:cs typeface="Arial MT Pro"/>
                  <a:sym typeface="Arial MT Pro"/>
                </a:rPr>
                <a:t>Rohetehnoloogiate rakendamine</a:t>
              </a:r>
            </a:p>
            <a:p>
              <a:pPr marL="723900" lvl="1" indent="-361950" algn="l">
                <a:lnSpc>
                  <a:spcPts val="4799"/>
                </a:lnSpc>
                <a:buFont typeface="Arial"/>
                <a:buChar char="•"/>
              </a:pPr>
              <a:r>
                <a:rPr lang="en-US" sz="3999">
                  <a:solidFill>
                    <a:srgbClr val="404040"/>
                  </a:solidFill>
                  <a:latin typeface="Arial MT Pro"/>
                  <a:ea typeface="Arial MT Pro"/>
                  <a:cs typeface="Arial MT Pro"/>
                  <a:sym typeface="Arial MT Pro"/>
                </a:rPr>
                <a:t>Jätkusuutlikus tekstiilitööstuses</a:t>
              </a:r>
            </a:p>
            <a:p>
              <a:pPr marL="723900" lvl="1" indent="-361950" algn="l">
                <a:lnSpc>
                  <a:spcPts val="4799"/>
                </a:lnSpc>
                <a:buFont typeface="Arial"/>
                <a:buChar char="•"/>
              </a:pPr>
              <a:r>
                <a:rPr lang="en-US" sz="3999">
                  <a:solidFill>
                    <a:srgbClr val="404040"/>
                  </a:solidFill>
                  <a:latin typeface="Arial MT Pro"/>
                  <a:ea typeface="Arial MT Pro"/>
                  <a:cs typeface="Arial MT Pro"/>
                  <a:sym typeface="Arial MT Pro"/>
                </a:rPr>
                <a:t>Igaühe võimalused jätkusuutlikumaks tarbimiseks</a:t>
              </a:r>
            </a:p>
            <a:p>
              <a:pPr marL="561026" lvl="1" indent="-280513" algn="l">
                <a:lnSpc>
                  <a:spcPts val="3720"/>
                </a:lnSpc>
              </a:pPr>
              <a:endParaRPr lang="en-US" sz="3999">
                <a:solidFill>
                  <a:srgbClr val="404040"/>
                </a:solidFill>
                <a:latin typeface="Arial MT Pro"/>
                <a:ea typeface="Arial MT Pro"/>
                <a:cs typeface="Arial MT Pro"/>
                <a:sym typeface="Arial MT Pro"/>
              </a:endParaRPr>
            </a:p>
            <a:p>
              <a:pPr marL="561026" lvl="1" indent="-280513" algn="l">
                <a:lnSpc>
                  <a:spcPts val="3720"/>
                </a:lnSpc>
              </a:pPr>
              <a:endParaRPr lang="en-US" sz="3999">
                <a:solidFill>
                  <a:srgbClr val="404040"/>
                </a:solidFill>
                <a:latin typeface="Arial MT Pro"/>
                <a:ea typeface="Arial MT Pro"/>
                <a:cs typeface="Arial MT Pro"/>
                <a:sym typeface="Arial MT Pro"/>
              </a:endParaRPr>
            </a:p>
            <a:p>
              <a:pPr marL="561026" lvl="1" indent="-280513" algn="l">
                <a:lnSpc>
                  <a:spcPts val="3720"/>
                </a:lnSpc>
              </a:pPr>
              <a:endParaRPr lang="en-US" sz="3999">
                <a:solidFill>
                  <a:srgbClr val="404040"/>
                </a:solidFill>
                <a:latin typeface="Arial MT Pro"/>
                <a:ea typeface="Arial MT Pro"/>
                <a:cs typeface="Arial MT Pro"/>
                <a:sym typeface="Arial MT Pro"/>
              </a:endParaRPr>
            </a:p>
            <a:p>
              <a:pPr marL="561026" lvl="1" indent="-280513" algn="l">
                <a:lnSpc>
                  <a:spcPts val="3720"/>
                </a:lnSpc>
              </a:pPr>
              <a:endParaRPr lang="en-US" sz="3999">
                <a:solidFill>
                  <a:srgbClr val="404040"/>
                </a:solidFill>
                <a:latin typeface="Arial MT Pro"/>
                <a:ea typeface="Arial MT Pro"/>
                <a:cs typeface="Arial MT Pro"/>
                <a:sym typeface="Arial MT Pro"/>
              </a:endParaRPr>
            </a:p>
            <a:p>
              <a:pPr marL="561026" lvl="1" indent="-280513" algn="l">
                <a:lnSpc>
                  <a:spcPts val="3720"/>
                </a:lnSpc>
              </a:pPr>
              <a:endParaRPr lang="en-US" sz="3999">
                <a:solidFill>
                  <a:srgbClr val="404040"/>
                </a:solidFill>
                <a:latin typeface="Arial MT Pro"/>
                <a:ea typeface="Arial MT Pro"/>
                <a:cs typeface="Arial MT Pro"/>
                <a:sym typeface="Arial MT Pro"/>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sp>
        <p:nvSpPr>
          <p:cNvPr id="9" name="Freeform 9"/>
          <p:cNvSpPr/>
          <p:nvPr/>
        </p:nvSpPr>
        <p:spPr>
          <a:xfrm>
            <a:off x="16410214" y="8602671"/>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grpSp>
        <p:nvGrpSpPr>
          <p:cNvPr id="10" name="Group 10"/>
          <p:cNvGrpSpPr/>
          <p:nvPr/>
        </p:nvGrpSpPr>
        <p:grpSpPr>
          <a:xfrm>
            <a:off x="2946497" y="2025393"/>
            <a:ext cx="9141714" cy="6645790"/>
            <a:chOff x="0" y="0"/>
            <a:chExt cx="12188952" cy="8861053"/>
          </a:xfrm>
        </p:grpSpPr>
        <p:sp>
          <p:nvSpPr>
            <p:cNvPr id="11" name="Freeform 11"/>
            <p:cNvSpPr/>
            <p:nvPr/>
          </p:nvSpPr>
          <p:spPr>
            <a:xfrm>
              <a:off x="0" y="0"/>
              <a:ext cx="12188952" cy="8861054"/>
            </a:xfrm>
            <a:custGeom>
              <a:avLst/>
              <a:gdLst/>
              <a:ahLst/>
              <a:cxnLst/>
              <a:rect l="l" t="t" r="r" b="b"/>
              <a:pathLst>
                <a:path w="12188952" h="8861054">
                  <a:moveTo>
                    <a:pt x="0" y="0"/>
                  </a:moveTo>
                  <a:lnTo>
                    <a:pt x="12188952" y="0"/>
                  </a:lnTo>
                  <a:lnTo>
                    <a:pt x="12188952" y="8861054"/>
                  </a:lnTo>
                  <a:lnTo>
                    <a:pt x="0" y="8861054"/>
                  </a:lnTo>
                  <a:close/>
                </a:path>
              </a:pathLst>
            </a:custGeom>
            <a:solidFill>
              <a:srgbClr val="000000">
                <a:alpha val="0"/>
              </a:srgbClr>
            </a:solidFill>
          </p:spPr>
          <p:txBody>
            <a:bodyPr/>
            <a:lstStyle/>
            <a:p>
              <a:endParaRPr lang="et-EE"/>
            </a:p>
          </p:txBody>
        </p:sp>
        <p:sp>
          <p:nvSpPr>
            <p:cNvPr id="12" name="TextBox 12"/>
            <p:cNvSpPr txBox="1"/>
            <p:nvPr/>
          </p:nvSpPr>
          <p:spPr>
            <a:xfrm>
              <a:off x="0" y="-9525"/>
              <a:ext cx="12188952" cy="8870578"/>
            </a:xfrm>
            <a:prstGeom prst="rect">
              <a:avLst/>
            </a:prstGeom>
          </p:spPr>
          <p:txBody>
            <a:bodyPr lIns="0" tIns="0" rIns="0" bIns="0" rtlCol="0" anchor="t"/>
            <a:lstStyle/>
            <a:p>
              <a:pPr marL="488632" lvl="1" indent="-244316" algn="l">
                <a:lnSpc>
                  <a:spcPts val="3240"/>
                </a:lnSpc>
                <a:buFont typeface="Arial"/>
                <a:buChar char="•"/>
              </a:pPr>
              <a:r>
                <a:rPr lang="en-US" sz="2700" b="1">
                  <a:solidFill>
                    <a:srgbClr val="404040"/>
                  </a:solidFill>
                  <a:latin typeface="Trebuchet MS Bold"/>
                  <a:ea typeface="Trebuchet MS Bold"/>
                  <a:cs typeface="Trebuchet MS Bold"/>
                  <a:sym typeface="Trebuchet MS Bold"/>
                </a:rPr>
                <a:t>Kristel Pachel, </a:t>
              </a:r>
            </a:p>
            <a:p>
              <a:pPr marL="488632" lvl="1" indent="-244316" algn="l">
                <a:lnSpc>
                  <a:spcPts val="3240"/>
                </a:lnSpc>
                <a:buFont typeface="Arial"/>
                <a:buChar char="•"/>
              </a:pPr>
              <a:r>
                <a:rPr lang="en-US" sz="2700" b="1">
                  <a:solidFill>
                    <a:srgbClr val="404040"/>
                  </a:solidFill>
                  <a:latin typeface="Trebuchet MS Bold"/>
                  <a:ea typeface="Trebuchet MS Bold"/>
                  <a:cs typeface="Trebuchet MS Bold"/>
                  <a:sym typeface="Trebuchet MS Bold"/>
                </a:rPr>
                <a:t>iseõppinud olemasoleva tekstiili väärindaja</a:t>
              </a:r>
            </a:p>
            <a:p>
              <a:pPr marL="488632" lvl="1" indent="-244316" algn="l">
                <a:lnSpc>
                  <a:spcPts val="3240"/>
                </a:lnSpc>
                <a:buFont typeface="Arial"/>
                <a:buChar char="•"/>
              </a:pPr>
              <a:r>
                <a:rPr lang="en-US" sz="2700">
                  <a:solidFill>
                    <a:srgbClr val="404040"/>
                  </a:solidFill>
                  <a:latin typeface="Trebuchet MS"/>
                  <a:ea typeface="Trebuchet MS"/>
                  <a:cs typeface="Trebuchet MS"/>
                  <a:sym typeface="Trebuchet MS"/>
                </a:rPr>
                <a:t>2013 oma perele tekstiile ümber disainima</a:t>
              </a:r>
            </a:p>
            <a:p>
              <a:pPr marL="488632" lvl="1" indent="-244316" algn="l">
                <a:lnSpc>
                  <a:spcPts val="3240"/>
                </a:lnSpc>
                <a:buFont typeface="Arial"/>
                <a:buChar char="•"/>
              </a:pPr>
              <a:r>
                <a:rPr lang="en-US" sz="2700">
                  <a:solidFill>
                    <a:srgbClr val="404040"/>
                  </a:solidFill>
                  <a:latin typeface="Trebuchet MS"/>
                  <a:ea typeface="Trebuchet MS"/>
                  <a:cs typeface="Trebuchet MS"/>
                  <a:sym typeface="Trebuchet MS"/>
                </a:rPr>
                <a:t>2019 Reet Aus Tekstiililabor  + suvine mentorlus</a:t>
              </a:r>
            </a:p>
            <a:p>
              <a:pPr marL="488632" lvl="1" indent="-244316" algn="l">
                <a:lnSpc>
                  <a:spcPts val="3240"/>
                </a:lnSpc>
                <a:buFont typeface="Arial"/>
                <a:buChar char="•"/>
              </a:pPr>
              <a:r>
                <a:rPr lang="en-US" sz="2700">
                  <a:solidFill>
                    <a:srgbClr val="404040"/>
                  </a:solidFill>
                  <a:latin typeface="Trebuchet MS"/>
                  <a:ea typeface="Trebuchet MS"/>
                  <a:cs typeface="Trebuchet MS"/>
                  <a:sym typeface="Trebuchet MS"/>
                </a:rPr>
                <a:t>2021 oli 4kuuline redisaini praktikal</a:t>
              </a:r>
            </a:p>
            <a:p>
              <a:pPr marL="488632" lvl="1" indent="-244316" algn="l">
                <a:lnSpc>
                  <a:spcPts val="3240"/>
                </a:lnSpc>
                <a:buFont typeface="Arial"/>
                <a:buChar char="•"/>
              </a:pPr>
              <a:r>
                <a:rPr lang="en-US" sz="2700">
                  <a:solidFill>
                    <a:srgbClr val="404040"/>
                  </a:solidFill>
                  <a:latin typeface="Trebuchet MS"/>
                  <a:ea typeface="Trebuchet MS"/>
                  <a:cs typeface="Trebuchet MS"/>
                  <a:sym typeface="Trebuchet MS"/>
                </a:rPr>
                <a:t>täiendkoolitused: Viljandi Kultuuriakadeemia, Eesti Kunstiakadeemia, Tallinna Ülikoolis, Tallinna Tehnika Ülikoolis, Tallinna Rahvaülikool, Tallinna Rahvakunsti ja Käsitööliit</a:t>
              </a:r>
            </a:p>
            <a:p>
              <a:pPr marL="488632" lvl="1" indent="-244316" algn="l">
                <a:lnSpc>
                  <a:spcPts val="3240"/>
                </a:lnSpc>
                <a:buFont typeface="Arial"/>
                <a:buChar char="•"/>
              </a:pPr>
              <a:r>
                <a:rPr lang="en-US" sz="2700">
                  <a:solidFill>
                    <a:srgbClr val="404040"/>
                  </a:solidFill>
                  <a:latin typeface="Trebuchet MS"/>
                  <a:ea typeface="Trebuchet MS"/>
                  <a:cs typeface="Trebuchet MS"/>
                  <a:sym typeface="Trebuchet MS"/>
                </a:rPr>
                <a:t>Ligi 700 rõivaeset</a:t>
              </a:r>
            </a:p>
            <a:p>
              <a:pPr marL="488632" lvl="1" indent="-244316" algn="l">
                <a:lnSpc>
                  <a:spcPts val="3240"/>
                </a:lnSpc>
                <a:buFont typeface="Arial"/>
                <a:buChar char="•"/>
              </a:pPr>
              <a:r>
                <a:rPr lang="en-US" sz="2700">
                  <a:solidFill>
                    <a:srgbClr val="404040"/>
                  </a:solidFill>
                  <a:latin typeface="Trebuchet MS"/>
                  <a:ea typeface="Trebuchet MS"/>
                  <a:cs typeface="Trebuchet MS"/>
                  <a:sym typeface="Trebuchet MS"/>
                </a:rPr>
                <a:t>2023 Loovhoov/ Disainihoov OÜ - huviringid, loovuskoolitused, töötoad, mentorprogrammid, loovuslaagrid täiskasvanutele ja lastele</a:t>
              </a:r>
            </a:p>
            <a:p>
              <a:pPr marL="488632" lvl="1" indent="-244316" algn="l">
                <a:lnSpc>
                  <a:spcPts val="3240"/>
                </a:lnSpc>
                <a:buFont typeface="Arial"/>
                <a:buChar char="•"/>
              </a:pPr>
              <a:r>
                <a:rPr lang="en-US" sz="2700">
                  <a:solidFill>
                    <a:srgbClr val="404040"/>
                  </a:solidFill>
                  <a:latin typeface="Trebuchet MS"/>
                  <a:ea typeface="Trebuchet MS"/>
                  <a:cs typeface="Trebuchet MS"/>
                  <a:sym typeface="Trebuchet MS"/>
                </a:rPr>
                <a:t>2024 koostöö Uuskasutuskeskusega, Tallinna Ringmajanduskeskusega, Uuskasutuskeskuse õmblus-ja parandustuba</a:t>
              </a:r>
            </a:p>
          </p:txBody>
        </p:sp>
      </p:grpSp>
      <p:sp>
        <p:nvSpPr>
          <p:cNvPr id="13" name="Freeform 13"/>
          <p:cNvSpPr/>
          <p:nvPr/>
        </p:nvSpPr>
        <p:spPr>
          <a:xfrm>
            <a:off x="13622928" y="4875344"/>
            <a:ext cx="3780820" cy="2835615"/>
          </a:xfrm>
          <a:custGeom>
            <a:avLst/>
            <a:gdLst/>
            <a:ahLst/>
            <a:cxnLst/>
            <a:rect l="l" t="t" r="r" b="b"/>
            <a:pathLst>
              <a:path w="3780820" h="2835615">
                <a:moveTo>
                  <a:pt x="0" y="0"/>
                </a:moveTo>
                <a:lnTo>
                  <a:pt x="3780820" y="0"/>
                </a:lnTo>
                <a:lnTo>
                  <a:pt x="3780820" y="2835615"/>
                </a:lnTo>
                <a:lnTo>
                  <a:pt x="0" y="2835615"/>
                </a:lnTo>
                <a:lnTo>
                  <a:pt x="0" y="0"/>
                </a:lnTo>
                <a:close/>
              </a:path>
            </a:pathLst>
          </a:custGeom>
          <a:blipFill>
            <a:blip r:embed="rId9"/>
            <a:stretch>
              <a:fillRect/>
            </a:stretch>
          </a:blipFill>
        </p:spPr>
        <p:txBody>
          <a:bodyPr/>
          <a:lstStyle/>
          <a:p>
            <a:endParaRPr lang="et-EE"/>
          </a:p>
        </p:txBody>
      </p:sp>
      <p:sp>
        <p:nvSpPr>
          <p:cNvPr id="14" name="Freeform 14"/>
          <p:cNvSpPr/>
          <p:nvPr/>
        </p:nvSpPr>
        <p:spPr>
          <a:xfrm>
            <a:off x="13057212" y="342900"/>
            <a:ext cx="3353002" cy="4250308"/>
          </a:xfrm>
          <a:custGeom>
            <a:avLst/>
            <a:gdLst/>
            <a:ahLst/>
            <a:cxnLst/>
            <a:rect l="l" t="t" r="r" b="b"/>
            <a:pathLst>
              <a:path w="3353002" h="4250308">
                <a:moveTo>
                  <a:pt x="0" y="0"/>
                </a:moveTo>
                <a:lnTo>
                  <a:pt x="3353002" y="0"/>
                </a:lnTo>
                <a:lnTo>
                  <a:pt x="3353002" y="4250308"/>
                </a:lnTo>
                <a:lnTo>
                  <a:pt x="0" y="4250308"/>
                </a:lnTo>
                <a:lnTo>
                  <a:pt x="0" y="0"/>
                </a:lnTo>
                <a:close/>
              </a:path>
            </a:pathLst>
          </a:custGeom>
          <a:blipFill>
            <a:blip r:embed="rId10"/>
            <a:stretch>
              <a:fillRect t="-2392" b="-16014"/>
            </a:stretch>
          </a:blipFill>
        </p:spPr>
        <p:txBody>
          <a:bodyPr/>
          <a:lstStyle/>
          <a:p>
            <a:endParaRPr lang="et-EE"/>
          </a:p>
        </p:txBody>
      </p:sp>
      <p:grpSp>
        <p:nvGrpSpPr>
          <p:cNvPr id="15" name="Group 15"/>
          <p:cNvGrpSpPr/>
          <p:nvPr/>
        </p:nvGrpSpPr>
        <p:grpSpPr>
          <a:xfrm>
            <a:off x="4036218" y="733777"/>
            <a:ext cx="13367530" cy="1098731"/>
            <a:chOff x="0" y="0"/>
            <a:chExt cx="17823374" cy="1464974"/>
          </a:xfrm>
        </p:grpSpPr>
        <p:sp>
          <p:nvSpPr>
            <p:cNvPr id="16" name="Freeform 16"/>
            <p:cNvSpPr/>
            <p:nvPr/>
          </p:nvSpPr>
          <p:spPr>
            <a:xfrm>
              <a:off x="0" y="0"/>
              <a:ext cx="17823374" cy="1464974"/>
            </a:xfrm>
            <a:custGeom>
              <a:avLst/>
              <a:gdLst/>
              <a:ahLst/>
              <a:cxnLst/>
              <a:rect l="l" t="t" r="r" b="b"/>
              <a:pathLst>
                <a:path w="17823374" h="1464974">
                  <a:moveTo>
                    <a:pt x="0" y="0"/>
                  </a:moveTo>
                  <a:lnTo>
                    <a:pt x="17823374" y="0"/>
                  </a:lnTo>
                  <a:lnTo>
                    <a:pt x="17823374" y="1464974"/>
                  </a:lnTo>
                  <a:lnTo>
                    <a:pt x="0" y="1464974"/>
                  </a:lnTo>
                  <a:close/>
                </a:path>
              </a:pathLst>
            </a:custGeom>
            <a:solidFill>
              <a:srgbClr val="000000">
                <a:alpha val="0"/>
              </a:srgbClr>
            </a:solidFill>
          </p:spPr>
          <p:txBody>
            <a:bodyPr/>
            <a:lstStyle/>
            <a:p>
              <a:endParaRPr lang="et-EE"/>
            </a:p>
          </p:txBody>
        </p:sp>
        <p:sp>
          <p:nvSpPr>
            <p:cNvPr id="17" name="TextBox 17"/>
            <p:cNvSpPr txBox="1"/>
            <p:nvPr/>
          </p:nvSpPr>
          <p:spPr>
            <a:xfrm>
              <a:off x="0" y="-104775"/>
              <a:ext cx="17823374" cy="1569749"/>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Koolitaja</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sp>
        <p:nvSpPr>
          <p:cNvPr id="9" name="Freeform 9"/>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0" name="TextBox 10"/>
          <p:cNvSpPr txBox="1"/>
          <p:nvPr/>
        </p:nvSpPr>
        <p:spPr>
          <a:xfrm>
            <a:off x="1932827" y="3597173"/>
            <a:ext cx="14005838" cy="5553075"/>
          </a:xfrm>
          <a:prstGeom prst="rect">
            <a:avLst/>
          </a:prstGeom>
        </p:spPr>
        <p:txBody>
          <a:bodyPr lIns="0" tIns="0" rIns="0" bIns="0" rtlCol="0" anchor="t">
            <a:spAutoFit/>
          </a:bodyPr>
          <a:lstStyle/>
          <a:p>
            <a:pPr algn="ctr">
              <a:lnSpc>
                <a:spcPts val="3600"/>
              </a:lnSpc>
              <a:spcBef>
                <a:spcPct val="0"/>
              </a:spcBef>
            </a:pPr>
            <a:r>
              <a:rPr lang="en-US" sz="3000">
                <a:solidFill>
                  <a:srgbClr val="000000"/>
                </a:solidFill>
                <a:latin typeface="Arial MT Pro"/>
                <a:ea typeface="Arial MT Pro"/>
                <a:cs typeface="Arial MT Pro"/>
                <a:sym typeface="Arial MT Pro"/>
              </a:rPr>
              <a:t>Iga riideesemel on teekond: põld → tehas → logistika → pood → prügi.</a:t>
            </a:r>
          </a:p>
          <a:p>
            <a:pPr algn="ctr">
              <a:lnSpc>
                <a:spcPts val="3600"/>
              </a:lnSpc>
              <a:spcBef>
                <a:spcPct val="0"/>
              </a:spcBef>
            </a:pPr>
            <a:endParaRPr lang="en-US" sz="3000">
              <a:solidFill>
                <a:srgbClr val="000000"/>
              </a:solidFill>
              <a:latin typeface="Arial MT Pro"/>
              <a:ea typeface="Arial MT Pro"/>
              <a:cs typeface="Arial MT Pro"/>
              <a:sym typeface="Arial MT Pro"/>
            </a:endParaRPr>
          </a:p>
          <a:p>
            <a:pPr algn="ctr">
              <a:lnSpc>
                <a:spcPts val="3600"/>
              </a:lnSpc>
              <a:spcBef>
                <a:spcPct val="0"/>
              </a:spcBef>
            </a:pPr>
            <a:endParaRPr lang="en-US" sz="3000">
              <a:solidFill>
                <a:srgbClr val="000000"/>
              </a:solidFill>
              <a:latin typeface="Arial MT Pro"/>
              <a:ea typeface="Arial MT Pro"/>
              <a:cs typeface="Arial MT Pro"/>
              <a:sym typeface="Arial MT Pro"/>
            </a:endParaRPr>
          </a:p>
          <a:p>
            <a:pPr algn="ctr">
              <a:lnSpc>
                <a:spcPts val="3600"/>
              </a:lnSpc>
              <a:spcBef>
                <a:spcPct val="0"/>
              </a:spcBef>
            </a:pPr>
            <a:r>
              <a:rPr lang="en-US" sz="3000" b="1">
                <a:solidFill>
                  <a:srgbClr val="000000"/>
                </a:solidFill>
                <a:latin typeface="Arial MT Pro Bold"/>
                <a:ea typeface="Arial MT Pro Bold"/>
                <a:cs typeface="Arial MT Pro Bold"/>
                <a:sym typeface="Arial MT Pro Bold"/>
              </a:rPr>
              <a:t>Tekstiilitööstus on üks suuremaid keskkonnamõjutajaid.</a:t>
            </a:r>
            <a:r>
              <a:rPr lang="en-US" sz="3000">
                <a:solidFill>
                  <a:srgbClr val="000000"/>
                </a:solidFill>
                <a:latin typeface="Arial MT Pro"/>
                <a:ea typeface="Arial MT Pro"/>
                <a:cs typeface="Arial MT Pro"/>
                <a:sym typeface="Arial MT Pro"/>
              </a:rPr>
              <a:t> </a:t>
            </a:r>
          </a:p>
          <a:p>
            <a:pPr algn="ctr">
              <a:lnSpc>
                <a:spcPts val="3600"/>
              </a:lnSpc>
              <a:spcBef>
                <a:spcPct val="0"/>
              </a:spcBef>
            </a:pPr>
            <a:endParaRPr lang="en-US" sz="3000">
              <a:solidFill>
                <a:srgbClr val="000000"/>
              </a:solidFill>
              <a:latin typeface="Arial MT Pro"/>
              <a:ea typeface="Arial MT Pro"/>
              <a:cs typeface="Arial MT Pro"/>
              <a:sym typeface="Arial MT Pro"/>
            </a:endParaRPr>
          </a:p>
          <a:p>
            <a:pPr algn="ctr">
              <a:lnSpc>
                <a:spcPts val="3600"/>
              </a:lnSpc>
              <a:spcBef>
                <a:spcPct val="0"/>
              </a:spcBef>
            </a:pPr>
            <a:r>
              <a:rPr lang="en-US" sz="3000">
                <a:solidFill>
                  <a:srgbClr val="000000"/>
                </a:solidFill>
                <a:latin typeface="Arial MT Pro"/>
                <a:ea typeface="Arial MT Pro"/>
                <a:cs typeface="Arial MT Pro"/>
                <a:sym typeface="Arial MT Pro"/>
              </a:rPr>
              <a:t>Tekstiilitööstus tekitab 8–10% maailma CO₂ heitmetest.</a:t>
            </a:r>
          </a:p>
          <a:p>
            <a:pPr algn="ctr">
              <a:lnSpc>
                <a:spcPts val="3600"/>
              </a:lnSpc>
              <a:spcBef>
                <a:spcPct val="0"/>
              </a:spcBef>
            </a:pPr>
            <a:endParaRPr lang="en-US" sz="3000">
              <a:solidFill>
                <a:srgbClr val="000000"/>
              </a:solidFill>
              <a:latin typeface="Arial MT Pro"/>
              <a:ea typeface="Arial MT Pro"/>
              <a:cs typeface="Arial MT Pro"/>
              <a:sym typeface="Arial MT Pro"/>
            </a:endParaRPr>
          </a:p>
          <a:p>
            <a:pPr algn="ctr">
              <a:lnSpc>
                <a:spcPts val="3600"/>
              </a:lnSpc>
              <a:spcBef>
                <a:spcPct val="0"/>
              </a:spcBef>
            </a:pPr>
            <a:r>
              <a:rPr lang="en-US" sz="3000" b="1">
                <a:solidFill>
                  <a:srgbClr val="000000"/>
                </a:solidFill>
                <a:latin typeface="Arial MT Pro Bold"/>
                <a:ea typeface="Arial MT Pro Bold"/>
                <a:cs typeface="Arial MT Pro Bold"/>
                <a:sym typeface="Arial MT Pro Bold"/>
              </a:rPr>
              <a:t>Inimesed kasutavad igapäevaselt 60% enam rõivaid, kui 15a tagasi.</a:t>
            </a:r>
          </a:p>
          <a:p>
            <a:pPr algn="ctr">
              <a:lnSpc>
                <a:spcPts val="3600"/>
              </a:lnSpc>
              <a:spcBef>
                <a:spcPct val="0"/>
              </a:spcBef>
            </a:pPr>
            <a:endParaRPr lang="en-US" sz="3000" b="1">
              <a:solidFill>
                <a:srgbClr val="000000"/>
              </a:solidFill>
              <a:latin typeface="Arial MT Pro Bold"/>
              <a:ea typeface="Arial MT Pro Bold"/>
              <a:cs typeface="Arial MT Pro Bold"/>
              <a:sym typeface="Arial MT Pro Bold"/>
            </a:endParaRPr>
          </a:p>
          <a:p>
            <a:pPr algn="ctr">
              <a:lnSpc>
                <a:spcPts val="3600"/>
              </a:lnSpc>
              <a:spcBef>
                <a:spcPct val="0"/>
              </a:spcBef>
            </a:pPr>
            <a:endParaRPr lang="en-US" sz="3000" b="1">
              <a:solidFill>
                <a:srgbClr val="000000"/>
              </a:solidFill>
              <a:latin typeface="Arial MT Pro Bold"/>
              <a:ea typeface="Arial MT Pro Bold"/>
              <a:cs typeface="Arial MT Pro Bold"/>
              <a:sym typeface="Arial MT Pro Bold"/>
            </a:endParaRPr>
          </a:p>
          <a:p>
            <a:pPr algn="ctr">
              <a:lnSpc>
                <a:spcPts val="3600"/>
              </a:lnSpc>
              <a:spcBef>
                <a:spcPct val="0"/>
              </a:spcBef>
            </a:pPr>
            <a:endParaRPr lang="en-US" sz="3000" b="1">
              <a:solidFill>
                <a:srgbClr val="000000"/>
              </a:solidFill>
              <a:latin typeface="Arial MT Pro Bold"/>
              <a:ea typeface="Arial MT Pro Bold"/>
              <a:cs typeface="Arial MT Pro Bold"/>
              <a:sym typeface="Arial MT Pro Bold"/>
            </a:endParaRPr>
          </a:p>
          <a:p>
            <a:pPr algn="ctr">
              <a:lnSpc>
                <a:spcPts val="3600"/>
              </a:lnSpc>
              <a:spcBef>
                <a:spcPct val="0"/>
              </a:spcBef>
            </a:pPr>
            <a:endParaRPr lang="en-US" sz="3000" b="1">
              <a:solidFill>
                <a:srgbClr val="000000"/>
              </a:solidFill>
              <a:latin typeface="Arial MT Pro Bold"/>
              <a:ea typeface="Arial MT Pro Bold"/>
              <a:cs typeface="Arial MT Pro Bold"/>
              <a:sym typeface="Arial MT Pro Bold"/>
            </a:endParaRPr>
          </a:p>
        </p:txBody>
      </p:sp>
      <p:sp>
        <p:nvSpPr>
          <p:cNvPr id="11" name="TextBox 11"/>
          <p:cNvSpPr txBox="1"/>
          <p:nvPr/>
        </p:nvSpPr>
        <p:spPr>
          <a:xfrm>
            <a:off x="1932827" y="8162189"/>
            <a:ext cx="12818881" cy="1849714"/>
          </a:xfrm>
          <a:prstGeom prst="rect">
            <a:avLst/>
          </a:prstGeom>
        </p:spPr>
        <p:txBody>
          <a:bodyPr lIns="0" tIns="0" rIns="0" bIns="0" rtlCol="0" anchor="t">
            <a:spAutoFit/>
          </a:bodyPr>
          <a:lstStyle/>
          <a:p>
            <a:pPr algn="ctr">
              <a:lnSpc>
                <a:spcPts val="4676"/>
              </a:lnSpc>
              <a:spcBef>
                <a:spcPct val="0"/>
              </a:spcBef>
            </a:pPr>
            <a:r>
              <a:rPr lang="en-US" sz="3897" b="1">
                <a:solidFill>
                  <a:srgbClr val="000000"/>
                </a:solidFill>
                <a:latin typeface="Arial MT Pro Bold"/>
                <a:ea typeface="Arial MT Pro Bold"/>
                <a:cs typeface="Arial MT Pro Bold"/>
                <a:sym typeface="Arial MT Pro Bold"/>
              </a:rPr>
              <a:t>💡 </a:t>
            </a:r>
            <a:r>
              <a:rPr lang="en-US" sz="3897" b="1">
                <a:solidFill>
                  <a:srgbClr val="90C226"/>
                </a:solidFill>
                <a:latin typeface="Arial MT Pro Bold"/>
                <a:ea typeface="Arial MT Pro Bold"/>
                <a:cs typeface="Arial MT Pro Bold"/>
                <a:sym typeface="Arial MT Pro Bold"/>
              </a:rPr>
              <a:t>Harjutus: Kui kaua oled kandnud oma lemmik riideeset?</a:t>
            </a:r>
          </a:p>
          <a:p>
            <a:pPr algn="ctr">
              <a:lnSpc>
                <a:spcPts val="4676"/>
              </a:lnSpc>
              <a:spcBef>
                <a:spcPct val="0"/>
              </a:spcBef>
            </a:pPr>
            <a:endParaRPr lang="en-US" sz="3897" b="1">
              <a:solidFill>
                <a:srgbClr val="90C226"/>
              </a:solidFill>
              <a:latin typeface="Arial MT Pro Bold"/>
              <a:ea typeface="Arial MT Pro Bold"/>
              <a:cs typeface="Arial MT Pro Bold"/>
              <a:sym typeface="Arial MT Pro Bold"/>
            </a:endParaRPr>
          </a:p>
        </p:txBody>
      </p:sp>
      <p:grpSp>
        <p:nvGrpSpPr>
          <p:cNvPr id="12" name="Group 12"/>
          <p:cNvGrpSpPr/>
          <p:nvPr/>
        </p:nvGrpSpPr>
        <p:grpSpPr>
          <a:xfrm>
            <a:off x="2861337" y="718796"/>
            <a:ext cx="13367530" cy="1921335"/>
            <a:chOff x="0" y="0"/>
            <a:chExt cx="17823374" cy="2561780"/>
          </a:xfrm>
        </p:grpSpPr>
        <p:sp>
          <p:nvSpPr>
            <p:cNvPr id="13" name="Freeform 13"/>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4" name="TextBox 14"/>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Mis on ühe riideeseme elulugu?</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3818" y="581378"/>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Tekstiilitööstus on maailma üks suurimaid keskkonnamõjutajaid</a:t>
              </a:r>
            </a:p>
          </p:txBody>
        </p:sp>
      </p:grpSp>
      <p:grpSp>
        <p:nvGrpSpPr>
          <p:cNvPr id="12" name="Group 12"/>
          <p:cNvGrpSpPr/>
          <p:nvPr/>
        </p:nvGrpSpPr>
        <p:grpSpPr>
          <a:xfrm>
            <a:off x="2873829" y="3216729"/>
            <a:ext cx="7843782" cy="6505222"/>
            <a:chOff x="0" y="0"/>
            <a:chExt cx="10458376" cy="8673630"/>
          </a:xfrm>
        </p:grpSpPr>
        <p:sp>
          <p:nvSpPr>
            <p:cNvPr id="13" name="Freeform 13"/>
            <p:cNvSpPr/>
            <p:nvPr/>
          </p:nvSpPr>
          <p:spPr>
            <a:xfrm>
              <a:off x="0" y="0"/>
              <a:ext cx="10458376" cy="8673630"/>
            </a:xfrm>
            <a:custGeom>
              <a:avLst/>
              <a:gdLst/>
              <a:ahLst/>
              <a:cxnLst/>
              <a:rect l="l" t="t" r="r" b="b"/>
              <a:pathLst>
                <a:path w="10458376" h="8673630">
                  <a:moveTo>
                    <a:pt x="0" y="0"/>
                  </a:moveTo>
                  <a:lnTo>
                    <a:pt x="10458376" y="0"/>
                  </a:lnTo>
                  <a:lnTo>
                    <a:pt x="10458376" y="8673630"/>
                  </a:lnTo>
                  <a:lnTo>
                    <a:pt x="0" y="8673630"/>
                  </a:lnTo>
                  <a:close/>
                </a:path>
              </a:pathLst>
            </a:custGeom>
            <a:solidFill>
              <a:srgbClr val="000000">
                <a:alpha val="0"/>
              </a:srgbClr>
            </a:solidFill>
          </p:spPr>
          <p:txBody>
            <a:bodyPr/>
            <a:lstStyle/>
            <a:p>
              <a:endParaRPr lang="et-EE"/>
            </a:p>
          </p:txBody>
        </p:sp>
        <p:sp>
          <p:nvSpPr>
            <p:cNvPr id="14" name="TextBox 14"/>
            <p:cNvSpPr txBox="1"/>
            <p:nvPr/>
          </p:nvSpPr>
          <p:spPr>
            <a:xfrm>
              <a:off x="0" y="-47625"/>
              <a:ext cx="10458376" cy="8721255"/>
            </a:xfrm>
            <a:prstGeom prst="rect">
              <a:avLst/>
            </a:prstGeom>
          </p:spPr>
          <p:txBody>
            <a:bodyPr lIns="0" tIns="0" rIns="0" bIns="0" rtlCol="0" anchor="t"/>
            <a:lstStyle/>
            <a:p>
              <a:pPr algn="l">
                <a:lnSpc>
                  <a:spcPts val="2999"/>
                </a:lnSpc>
              </a:pPr>
              <a:endParaRPr/>
            </a:p>
            <a:p>
              <a:pPr marL="452437" lvl="1" indent="-226219" algn="l">
                <a:lnSpc>
                  <a:spcPts val="2999"/>
                </a:lnSpc>
                <a:buFont typeface="Arial"/>
                <a:buChar char="•"/>
              </a:pPr>
              <a:r>
                <a:rPr lang="en-US" sz="2499">
                  <a:solidFill>
                    <a:srgbClr val="404040"/>
                  </a:solidFill>
                  <a:latin typeface="Arial MT Pro"/>
                  <a:ea typeface="Arial MT Pro"/>
                  <a:cs typeface="Arial MT Pro"/>
                  <a:sym typeface="Arial MT Pro"/>
                </a:rPr>
                <a:t> Kanname keskmiselt rõivaid 7x, varasema 30 korra asemel.</a:t>
              </a:r>
            </a:p>
            <a:p>
              <a:pPr algn="l">
                <a:lnSpc>
                  <a:spcPts val="2999"/>
                </a:lnSpc>
              </a:pPr>
              <a:endParaRPr lang="en-US" sz="2499">
                <a:solidFill>
                  <a:srgbClr val="404040"/>
                </a:solidFill>
                <a:latin typeface="Arial MT Pro"/>
                <a:ea typeface="Arial MT Pro"/>
                <a:cs typeface="Arial MT Pro"/>
                <a:sym typeface="Arial MT Pro"/>
              </a:endParaRPr>
            </a:p>
            <a:p>
              <a:pPr marL="452437" lvl="1" indent="-226219" algn="l">
                <a:lnSpc>
                  <a:spcPts val="2999"/>
                </a:lnSpc>
                <a:buFont typeface="Arial"/>
                <a:buChar char="•"/>
              </a:pPr>
              <a:r>
                <a:rPr lang="en-US" sz="2499">
                  <a:solidFill>
                    <a:srgbClr val="404040"/>
                  </a:solidFill>
                  <a:latin typeface="Arial MT Pro"/>
                  <a:ea typeface="Arial MT Pro"/>
                  <a:cs typeface="Arial MT Pro"/>
                  <a:sym typeface="Arial MT Pro"/>
                </a:rPr>
                <a:t>Ghana pealinn Lääne-Aafrikas Accras asub </a:t>
              </a:r>
              <a:r>
                <a:rPr lang="en-US" sz="2499" b="1">
                  <a:solidFill>
                    <a:srgbClr val="404040"/>
                  </a:solidFill>
                  <a:latin typeface="Arial MT Pro Bold"/>
                  <a:ea typeface="Arial MT Pro Bold"/>
                  <a:cs typeface="Arial MT Pro Bold"/>
                  <a:sym typeface="Arial MT Pro Bold"/>
                </a:rPr>
                <a:t>Kantamanto turg</a:t>
              </a:r>
              <a:r>
                <a:rPr lang="en-US" sz="2499">
                  <a:solidFill>
                    <a:srgbClr val="404040"/>
                  </a:solidFill>
                  <a:latin typeface="Arial MT Pro"/>
                  <a:ea typeface="Arial MT Pro"/>
                  <a:cs typeface="Arial MT Pro"/>
                  <a:sym typeface="Arial MT Pro"/>
                </a:rPr>
                <a:t>, mis on juba pikka aega olnud sihtkoht kasutatud rõivastele. </a:t>
              </a:r>
            </a:p>
            <a:p>
              <a:pPr algn="l">
                <a:lnSpc>
                  <a:spcPts val="2999"/>
                </a:lnSpc>
              </a:pPr>
              <a:endParaRPr lang="en-US" sz="2499">
                <a:solidFill>
                  <a:srgbClr val="404040"/>
                </a:solidFill>
                <a:latin typeface="Arial MT Pro"/>
                <a:ea typeface="Arial MT Pro"/>
                <a:cs typeface="Arial MT Pro"/>
                <a:sym typeface="Arial MT Pro"/>
              </a:endParaRPr>
            </a:p>
            <a:p>
              <a:pPr marL="452437" lvl="1" indent="-226219" algn="l">
                <a:lnSpc>
                  <a:spcPts val="2999"/>
                </a:lnSpc>
                <a:buFont typeface="Arial"/>
                <a:buChar char="•"/>
              </a:pPr>
              <a:r>
                <a:rPr lang="en-US" sz="2499">
                  <a:solidFill>
                    <a:srgbClr val="404040"/>
                  </a:solidFill>
                  <a:latin typeface="Arial MT Pro"/>
                  <a:ea typeface="Arial MT Pro"/>
                  <a:cs typeface="Arial MT Pro"/>
                  <a:sym typeface="Arial MT Pro"/>
                </a:rPr>
                <a:t>Tänapäeval saabub Ghanasse iga nädal hinnanguliselt </a:t>
              </a:r>
              <a:r>
                <a:rPr lang="en-US" sz="2499" b="1">
                  <a:solidFill>
                    <a:srgbClr val="404040"/>
                  </a:solidFill>
                  <a:latin typeface="Arial MT Pro Bold"/>
                  <a:ea typeface="Arial MT Pro Bold"/>
                  <a:cs typeface="Arial MT Pro Bold"/>
                  <a:sym typeface="Arial MT Pro Bold"/>
                </a:rPr>
                <a:t>15 miljonit rõivaeset</a:t>
              </a:r>
              <a:r>
                <a:rPr lang="en-US" sz="2499">
                  <a:solidFill>
                    <a:srgbClr val="404040"/>
                  </a:solidFill>
                  <a:latin typeface="Arial MT Pro"/>
                  <a:ea typeface="Arial MT Pro"/>
                  <a:cs typeface="Arial MT Pro"/>
                  <a:sym typeface="Arial MT Pro"/>
                </a:rPr>
                <a:t> iga nädal – suurem osa neist Kantamantosse. </a:t>
              </a:r>
            </a:p>
            <a:p>
              <a:pPr algn="l">
                <a:lnSpc>
                  <a:spcPts val="2999"/>
                </a:lnSpc>
              </a:pPr>
              <a:endParaRPr lang="en-US" sz="2499">
                <a:solidFill>
                  <a:srgbClr val="404040"/>
                </a:solidFill>
                <a:latin typeface="Arial MT Pro"/>
                <a:ea typeface="Arial MT Pro"/>
                <a:cs typeface="Arial MT Pro"/>
                <a:sym typeface="Arial MT Pro"/>
              </a:endParaRPr>
            </a:p>
            <a:p>
              <a:pPr marL="452437" lvl="1" indent="-226219" algn="l">
                <a:lnSpc>
                  <a:spcPts val="2999"/>
                </a:lnSpc>
                <a:buFont typeface="Arial"/>
                <a:buChar char="•"/>
              </a:pPr>
              <a:r>
                <a:rPr lang="en-US" sz="2499">
                  <a:solidFill>
                    <a:srgbClr val="404040"/>
                  </a:solidFill>
                  <a:latin typeface="Arial MT Pro"/>
                  <a:ea typeface="Arial MT Pro"/>
                  <a:cs typeface="Arial MT Pro"/>
                  <a:sym typeface="Arial MT Pro"/>
                </a:rPr>
                <a:t>Umbes 40% nendest lõpetab lõpuks prügilates või looduses.</a:t>
              </a:r>
            </a:p>
            <a:p>
              <a:pPr algn="l">
                <a:lnSpc>
                  <a:spcPts val="2999"/>
                </a:lnSpc>
              </a:pPr>
              <a:endParaRPr lang="en-US" sz="2499">
                <a:solidFill>
                  <a:srgbClr val="404040"/>
                </a:solidFill>
                <a:latin typeface="Arial MT Pro"/>
                <a:ea typeface="Arial MT Pro"/>
                <a:cs typeface="Arial MT Pro"/>
                <a:sym typeface="Arial MT Pro"/>
              </a:endParaRPr>
            </a:p>
            <a:p>
              <a:pPr marL="452437" lvl="1" indent="-226219" algn="l">
                <a:lnSpc>
                  <a:spcPts val="2999"/>
                </a:lnSpc>
                <a:buFont typeface="Arial"/>
                <a:buChar char="•"/>
              </a:pPr>
              <a:r>
                <a:rPr lang="en-US" sz="2499">
                  <a:solidFill>
                    <a:srgbClr val="404040"/>
                  </a:solidFill>
                  <a:latin typeface="Arial MT Pro"/>
                  <a:ea typeface="Arial MT Pro"/>
                  <a:cs typeface="Arial MT Pro"/>
                  <a:sym typeface="Arial MT Pro"/>
                </a:rPr>
                <a:t>Ghanasse jõuab 4% maailma kasutatud rõivastest.</a:t>
              </a:r>
            </a:p>
            <a:p>
              <a:pPr marL="452437" lvl="1" indent="-226219" algn="l">
                <a:lnSpc>
                  <a:spcPts val="2999"/>
                </a:lnSpc>
              </a:pPr>
              <a:endParaRPr lang="en-US" sz="2499">
                <a:solidFill>
                  <a:srgbClr val="404040"/>
                </a:solidFill>
                <a:latin typeface="Arial MT Pro"/>
                <a:ea typeface="Arial MT Pro"/>
                <a:cs typeface="Arial MT Pro"/>
                <a:sym typeface="Arial MT Pro"/>
              </a:endParaRPr>
            </a:p>
          </p:txBody>
        </p:sp>
      </p:grpSp>
      <p:sp>
        <p:nvSpPr>
          <p:cNvPr id="15" name="Freeform 15"/>
          <p:cNvSpPr/>
          <p:nvPr/>
        </p:nvSpPr>
        <p:spPr>
          <a:xfrm>
            <a:off x="10561316" y="2390422"/>
            <a:ext cx="7685733" cy="5187165"/>
          </a:xfrm>
          <a:custGeom>
            <a:avLst/>
            <a:gdLst/>
            <a:ahLst/>
            <a:cxnLst/>
            <a:rect l="l" t="t" r="r" b="b"/>
            <a:pathLst>
              <a:path w="7685733" h="5187165">
                <a:moveTo>
                  <a:pt x="0" y="0"/>
                </a:moveTo>
                <a:lnTo>
                  <a:pt x="7685732" y="0"/>
                </a:lnTo>
                <a:lnTo>
                  <a:pt x="7685732" y="5187166"/>
                </a:lnTo>
                <a:lnTo>
                  <a:pt x="0" y="5187166"/>
                </a:lnTo>
                <a:lnTo>
                  <a:pt x="0" y="0"/>
                </a:lnTo>
                <a:close/>
              </a:path>
            </a:pathLst>
          </a:custGeom>
          <a:blipFill>
            <a:blip r:embed="rId8"/>
            <a:stretch>
              <a:fillRect l="18928" t="-910" r="-18928" b="909"/>
            </a:stretch>
          </a:blipFill>
        </p:spPr>
        <p:txBody>
          <a:bodyPr/>
          <a:lstStyle/>
          <a:p>
            <a:endParaRPr lang="et-EE"/>
          </a:p>
        </p:txBody>
      </p:sp>
      <p:sp>
        <p:nvSpPr>
          <p:cNvPr id="16" name="Freeform 16"/>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9"/>
            <a:stretch>
              <a:fillRect/>
            </a:stretch>
          </a:blipFill>
        </p:spPr>
        <p:txBody>
          <a:bodyPr/>
          <a:lstStyle/>
          <a:p>
            <a:endParaRPr lang="et-EE"/>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642477" y="607102"/>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0"/>
              <a:ext cx="17823374" cy="2561780"/>
            </a:xfrm>
            <a:prstGeom prst="rect">
              <a:avLst/>
            </a:prstGeom>
          </p:spPr>
          <p:txBody>
            <a:bodyPr lIns="0" tIns="0" rIns="0" bIns="0" rtlCol="0" anchor="t"/>
            <a:lstStyle/>
            <a:p>
              <a:pPr algn="l">
                <a:lnSpc>
                  <a:spcPts val="6480"/>
                </a:lnSpc>
              </a:pPr>
              <a:r>
                <a:rPr lang="en-US" sz="5400" b="1">
                  <a:solidFill>
                    <a:srgbClr val="262626"/>
                  </a:solidFill>
                  <a:latin typeface="Century Expanded Bold"/>
                  <a:ea typeface="Century Expanded Bold"/>
                  <a:cs typeface="Century Expanded Bold"/>
                  <a:sym typeface="Century Expanded Bold"/>
                </a:rPr>
                <a:t>Puuvilla kasvatamine on veemahukas</a:t>
              </a:r>
            </a:p>
          </p:txBody>
        </p:sp>
      </p:grpSp>
      <p:grpSp>
        <p:nvGrpSpPr>
          <p:cNvPr id="12" name="Group 12"/>
          <p:cNvGrpSpPr/>
          <p:nvPr/>
        </p:nvGrpSpPr>
        <p:grpSpPr>
          <a:xfrm>
            <a:off x="1716295" y="2060270"/>
            <a:ext cx="13251944" cy="8219609"/>
            <a:chOff x="0" y="0"/>
            <a:chExt cx="17669259" cy="10959479"/>
          </a:xfrm>
        </p:grpSpPr>
        <p:sp>
          <p:nvSpPr>
            <p:cNvPr id="13" name="Freeform 13"/>
            <p:cNvSpPr/>
            <p:nvPr/>
          </p:nvSpPr>
          <p:spPr>
            <a:xfrm>
              <a:off x="0" y="0"/>
              <a:ext cx="17669259" cy="10959479"/>
            </a:xfrm>
            <a:custGeom>
              <a:avLst/>
              <a:gdLst/>
              <a:ahLst/>
              <a:cxnLst/>
              <a:rect l="l" t="t" r="r" b="b"/>
              <a:pathLst>
                <a:path w="17669259" h="10959479">
                  <a:moveTo>
                    <a:pt x="0" y="0"/>
                  </a:moveTo>
                  <a:lnTo>
                    <a:pt x="17669259" y="0"/>
                  </a:lnTo>
                  <a:lnTo>
                    <a:pt x="17669259" y="10959479"/>
                  </a:lnTo>
                  <a:lnTo>
                    <a:pt x="0" y="10959479"/>
                  </a:lnTo>
                  <a:close/>
                </a:path>
              </a:pathLst>
            </a:custGeom>
            <a:solidFill>
              <a:srgbClr val="000000">
                <a:alpha val="0"/>
              </a:srgbClr>
            </a:solidFill>
          </p:spPr>
          <p:txBody>
            <a:bodyPr/>
            <a:lstStyle/>
            <a:p>
              <a:endParaRPr lang="et-EE"/>
            </a:p>
          </p:txBody>
        </p:sp>
        <p:sp>
          <p:nvSpPr>
            <p:cNvPr id="14" name="TextBox 14"/>
            <p:cNvSpPr txBox="1"/>
            <p:nvPr/>
          </p:nvSpPr>
          <p:spPr>
            <a:xfrm>
              <a:off x="0" y="-57150"/>
              <a:ext cx="17669259" cy="11016629"/>
            </a:xfrm>
            <a:prstGeom prst="rect">
              <a:avLst/>
            </a:prstGeom>
          </p:spPr>
          <p:txBody>
            <a:bodyPr lIns="0" tIns="0" rIns="0" bIns="0" rtlCol="0" anchor="t"/>
            <a:lstStyle/>
            <a:p>
              <a:pPr marL="452438" lvl="1" indent="-226219" algn="l">
                <a:lnSpc>
                  <a:spcPts val="3000"/>
                </a:lnSpc>
                <a:buFont typeface="Arial"/>
                <a:buChar char="•"/>
              </a:pPr>
              <a:r>
                <a:rPr lang="en-US" sz="2500" b="1">
                  <a:solidFill>
                    <a:srgbClr val="404040"/>
                  </a:solidFill>
                  <a:latin typeface="Arial MT Pro Bold"/>
                  <a:ea typeface="Arial MT Pro Bold"/>
                  <a:cs typeface="Arial MT Pro Bold"/>
                  <a:sym typeface="Arial MT Pro Bold"/>
                </a:rPr>
                <a:t>Tekstiilitööstus tarbib hinnanguliselt 79 miljardit kuupmeetrit vett aastas –</a:t>
              </a:r>
              <a:r>
                <a:rPr lang="en-US" sz="2500">
                  <a:solidFill>
                    <a:srgbClr val="404040"/>
                  </a:solidFill>
                  <a:latin typeface="Arial MT Pro"/>
                  <a:ea typeface="Arial MT Pro"/>
                  <a:cs typeface="Arial MT Pro"/>
                  <a:sym typeface="Arial MT Pro"/>
                </a:rPr>
                <a:t> see on 4% kogu maailma tööstuslikust veekulust (European Environment Agency, 2023). Kõige suurem vee tarbimine toimub kiudude kasvatamise (eriti puuvilla) ja värvimise etappides. Ühe kilogrammi puuvilla kasvatamiseks kulub 10 000–20 000 liitrit vett, sõltuvalt piirkonnast (WWF, 2023).</a:t>
              </a:r>
            </a:p>
            <a:p>
              <a:pPr algn="l">
                <a:lnSpc>
                  <a:spcPts val="3000"/>
                </a:lnSpc>
              </a:pPr>
              <a:r>
                <a:rPr lang="en-US" sz="2500">
                  <a:solidFill>
                    <a:srgbClr val="404040"/>
                  </a:solidFill>
                  <a:latin typeface="Arial MT Pro"/>
                  <a:ea typeface="Arial MT Pro"/>
                  <a:cs typeface="Arial MT Pro"/>
                  <a:sym typeface="Arial MT Pro"/>
                </a:rPr>
                <a:t> nt teksapüksid 100% puuvillased. Nende tootmiseks kulus tõenäoliselt üle 7000 liitri vett. See on umbes 50 täisvanni!</a:t>
              </a:r>
            </a:p>
            <a:p>
              <a:pPr algn="l">
                <a:lnSpc>
                  <a:spcPts val="3000"/>
                </a:lnSpc>
              </a:pPr>
              <a:r>
                <a:rPr lang="en-US" sz="2500">
                  <a:solidFill>
                    <a:srgbClr val="404040"/>
                  </a:solidFill>
                  <a:latin typeface="Arial MT Pro"/>
                  <a:ea typeface="Arial MT Pro"/>
                  <a:cs typeface="Arial MT Pro"/>
                  <a:sym typeface="Arial MT Pro"/>
                </a:rPr>
                <a:t>    🌱 1. </a:t>
              </a:r>
              <a:r>
                <a:rPr lang="en-US" sz="2500" b="1">
                  <a:solidFill>
                    <a:srgbClr val="404040"/>
                  </a:solidFill>
                  <a:latin typeface="Arial MT Pro Bold"/>
                  <a:ea typeface="Arial MT Pro Bold"/>
                  <a:cs typeface="Arial MT Pro Bold"/>
                  <a:sym typeface="Arial MT Pro Bold"/>
                </a:rPr>
                <a:t>Seemnete külvamine </a:t>
              </a:r>
              <a:r>
                <a:rPr lang="en-US" sz="2500">
                  <a:solidFill>
                    <a:srgbClr val="404040"/>
                  </a:solidFill>
                  <a:latin typeface="Arial MT Pro"/>
                  <a:ea typeface="Arial MT Pro"/>
                  <a:cs typeface="Arial MT Pro"/>
                  <a:sym typeface="Arial MT Pro"/>
                </a:rPr>
                <a:t>Puuvillataimed kasvatatakse soojas kliimas,  sest  see vajab pikka 	kasvuperioodi (150–180 päeva). Külv tehakse kevadel,  kui 	mullatemperatuur on vähemalt 15 °C. Seemned külvatakse ridadena ja sageli kasutatakse täppiskülvimasinaid, et taimede 	vahekaugus oleks optimaalne. Video </a:t>
              </a:r>
              <a:r>
                <a:rPr lang="en-US" sz="2500" u="sng">
                  <a:solidFill>
                    <a:srgbClr val="FDAB2A"/>
                  </a:solidFill>
                  <a:latin typeface="Arial MT Pro"/>
                  <a:ea typeface="Arial MT Pro"/>
                  <a:cs typeface="Arial MT Pro"/>
                  <a:sym typeface="Arial MT Pro"/>
                  <a:hlinkClick r:id="rId8" tooltip="https://www.youtube.com/watch?v=t7RlKwu3aMs&amp;list=TLGGb683KELBUNkxOTA0MjAyNQ&amp;t=7s"/>
                </a:rPr>
                <a:t>https://www.youtube.com/watch?v=t7RlKwu3aMs&amp;list=TLGGb683KELBUNkxOTA0MjAyNQ&amp;t=7s</a:t>
              </a:r>
            </a:p>
            <a:p>
              <a:pPr marL="452438" lvl="1" indent="-226219" algn="l">
                <a:lnSpc>
                  <a:spcPts val="3000"/>
                </a:lnSpc>
              </a:pPr>
              <a:endParaRPr lang="en-US" sz="2500" u="sng">
                <a:solidFill>
                  <a:srgbClr val="FDAB2A"/>
                </a:solidFill>
                <a:latin typeface="Arial MT Pro"/>
                <a:ea typeface="Arial MT Pro"/>
                <a:cs typeface="Arial MT Pro"/>
                <a:sym typeface="Arial MT Pro"/>
                <a:hlinkClick r:id="rId8" tooltip="https://www.youtube.com/watch?v=t7RlKwu3aMs&amp;list=TLGGb683KELBUNkxOTA0MjAyNQ&amp;t=7s"/>
              </a:endParaRPr>
            </a:p>
            <a:p>
              <a:pPr marL="452438" lvl="1" indent="-226219" algn="l">
                <a:lnSpc>
                  <a:spcPts val="3210"/>
                </a:lnSpc>
              </a:pPr>
              <a:r>
                <a:rPr lang="en-US" sz="2500">
                  <a:solidFill>
                    <a:srgbClr val="404040"/>
                  </a:solidFill>
                  <a:latin typeface="Arial MT Pro"/>
                  <a:ea typeface="Arial MT Pro"/>
                  <a:cs typeface="Arial MT Pro"/>
                  <a:sym typeface="Arial MT Pro"/>
                </a:rPr>
                <a:t>☀️ 2. </a:t>
              </a:r>
              <a:r>
                <a:rPr lang="en-US" sz="2500" b="1">
                  <a:solidFill>
                    <a:srgbClr val="404040"/>
                  </a:solidFill>
                  <a:latin typeface="Arial MT Pro Bold"/>
                  <a:ea typeface="Arial MT Pro Bold"/>
                  <a:cs typeface="Arial MT Pro Bold"/>
                  <a:sym typeface="Arial MT Pro Bold"/>
                </a:rPr>
                <a:t>Kasvuperiood ja hooldus </a:t>
              </a:r>
              <a:r>
                <a:rPr lang="en-US" sz="2500">
                  <a:solidFill>
                    <a:srgbClr val="404040"/>
                  </a:solidFill>
                  <a:latin typeface="Arial MT Pro"/>
                  <a:ea typeface="Arial MT Pro"/>
                  <a:cs typeface="Arial MT Pro"/>
                  <a:sym typeface="Arial MT Pro"/>
                </a:rPr>
                <a:t>Puuvill vajab palju päikesevalgust ja parasjagu niiskust – kuid mitte liigniiskust. Niisutamine on väga oluline, eriti kuivemates piirkondades (nt Usbekistanis), kus kasutatakse sageli kanalisüsteeme või tilkniisutust. Kasutatakse ka: väetisi (nt lämmastikku, fosforit), taimekaitsevahendeid (kahjurite ja haiguste vastu), umbrohutõrjet (mehaanilist või keemilist).</a:t>
              </a:r>
            </a:p>
          </p:txBody>
        </p:sp>
      </p:grpSp>
      <p:sp>
        <p:nvSpPr>
          <p:cNvPr id="15" name="Freeform 15"/>
          <p:cNvSpPr/>
          <p:nvPr/>
        </p:nvSpPr>
        <p:spPr>
          <a:xfrm>
            <a:off x="15648566" y="1071562"/>
            <a:ext cx="2459819" cy="2459819"/>
          </a:xfrm>
          <a:custGeom>
            <a:avLst/>
            <a:gdLst/>
            <a:ahLst/>
            <a:cxnLst/>
            <a:rect l="l" t="t" r="r" b="b"/>
            <a:pathLst>
              <a:path w="2459819" h="2459819">
                <a:moveTo>
                  <a:pt x="0" y="0"/>
                </a:moveTo>
                <a:lnTo>
                  <a:pt x="2459820" y="0"/>
                </a:lnTo>
                <a:lnTo>
                  <a:pt x="2459820" y="2459820"/>
                </a:lnTo>
                <a:lnTo>
                  <a:pt x="0" y="2459820"/>
                </a:lnTo>
                <a:lnTo>
                  <a:pt x="0" y="0"/>
                </a:lnTo>
                <a:close/>
              </a:path>
            </a:pathLst>
          </a:custGeom>
          <a:blipFill>
            <a:blip r:embed="rId9"/>
            <a:stretch>
              <a:fillRect/>
            </a:stretch>
          </a:blipFill>
        </p:spPr>
        <p:txBody>
          <a:bodyPr/>
          <a:lstStyle/>
          <a:p>
            <a:endParaRPr lang="et-EE"/>
          </a:p>
        </p:txBody>
      </p:sp>
      <p:sp>
        <p:nvSpPr>
          <p:cNvPr id="16" name="Freeform 16"/>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10"/>
            <a:stretch>
              <a:fillRect/>
            </a:stretch>
          </a:blipFill>
        </p:spPr>
        <p:txBody>
          <a:bodyPr/>
          <a:lstStyle/>
          <a:p>
            <a:endParaRPr lang="et-EE"/>
          </a:p>
        </p:txBody>
      </p:sp>
      <p:sp>
        <p:nvSpPr>
          <p:cNvPr id="17" name="Freeform 17"/>
          <p:cNvSpPr/>
          <p:nvPr/>
        </p:nvSpPr>
        <p:spPr>
          <a:xfrm>
            <a:off x="15358328" y="6622053"/>
            <a:ext cx="2668257" cy="1500895"/>
          </a:xfrm>
          <a:custGeom>
            <a:avLst/>
            <a:gdLst/>
            <a:ahLst/>
            <a:cxnLst/>
            <a:rect l="l" t="t" r="r" b="b"/>
            <a:pathLst>
              <a:path w="2668257" h="1500895">
                <a:moveTo>
                  <a:pt x="0" y="0"/>
                </a:moveTo>
                <a:lnTo>
                  <a:pt x="2668257" y="0"/>
                </a:lnTo>
                <a:lnTo>
                  <a:pt x="2668257" y="1500894"/>
                </a:lnTo>
                <a:lnTo>
                  <a:pt x="0" y="1500894"/>
                </a:lnTo>
                <a:lnTo>
                  <a:pt x="0" y="0"/>
                </a:lnTo>
                <a:close/>
              </a:path>
            </a:pathLst>
          </a:custGeom>
          <a:blipFill>
            <a:blip r:embed="rId11"/>
            <a:stretch>
              <a:fillRect/>
            </a:stretch>
          </a:blipFill>
        </p:spPr>
        <p:txBody>
          <a:bodyPr/>
          <a:lstStyle/>
          <a:p>
            <a:endParaRPr lang="et-EE"/>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599428" y="740222"/>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0"/>
              <a:ext cx="17823374" cy="2561780"/>
            </a:xfrm>
            <a:prstGeom prst="rect">
              <a:avLst/>
            </a:prstGeom>
          </p:spPr>
          <p:txBody>
            <a:bodyPr lIns="0" tIns="0" rIns="0" bIns="0" rtlCol="0" anchor="t"/>
            <a:lstStyle/>
            <a:p>
              <a:pPr algn="l">
                <a:lnSpc>
                  <a:spcPts val="6480"/>
                </a:lnSpc>
              </a:pPr>
              <a:r>
                <a:rPr lang="en-US" sz="5400" b="1">
                  <a:solidFill>
                    <a:srgbClr val="262626"/>
                  </a:solidFill>
                  <a:latin typeface="Century Expanded Bold"/>
                  <a:ea typeface="Century Expanded Bold"/>
                  <a:cs typeface="Century Expanded Bold"/>
                  <a:sym typeface="Century Expanded Bold"/>
                </a:rPr>
                <a:t>Puuvilla kasvatamine</a:t>
              </a:r>
            </a:p>
          </p:txBody>
        </p:sp>
      </p:grpSp>
      <p:grpSp>
        <p:nvGrpSpPr>
          <p:cNvPr id="12" name="Group 12"/>
          <p:cNvGrpSpPr/>
          <p:nvPr/>
        </p:nvGrpSpPr>
        <p:grpSpPr>
          <a:xfrm>
            <a:off x="1501237" y="2315786"/>
            <a:ext cx="8814460" cy="7480472"/>
            <a:chOff x="0" y="0"/>
            <a:chExt cx="11752614" cy="9973962"/>
          </a:xfrm>
        </p:grpSpPr>
        <p:sp>
          <p:nvSpPr>
            <p:cNvPr id="13" name="Freeform 13"/>
            <p:cNvSpPr/>
            <p:nvPr/>
          </p:nvSpPr>
          <p:spPr>
            <a:xfrm>
              <a:off x="0" y="0"/>
              <a:ext cx="11752614" cy="9973962"/>
            </a:xfrm>
            <a:custGeom>
              <a:avLst/>
              <a:gdLst/>
              <a:ahLst/>
              <a:cxnLst/>
              <a:rect l="l" t="t" r="r" b="b"/>
              <a:pathLst>
                <a:path w="11752614" h="9973962">
                  <a:moveTo>
                    <a:pt x="0" y="0"/>
                  </a:moveTo>
                  <a:lnTo>
                    <a:pt x="11752614" y="0"/>
                  </a:lnTo>
                  <a:lnTo>
                    <a:pt x="11752614" y="9973962"/>
                  </a:lnTo>
                  <a:lnTo>
                    <a:pt x="0" y="9973962"/>
                  </a:lnTo>
                  <a:close/>
                </a:path>
              </a:pathLst>
            </a:custGeom>
            <a:solidFill>
              <a:srgbClr val="000000">
                <a:alpha val="0"/>
              </a:srgbClr>
            </a:solidFill>
          </p:spPr>
          <p:txBody>
            <a:bodyPr/>
            <a:lstStyle/>
            <a:p>
              <a:endParaRPr lang="et-EE"/>
            </a:p>
          </p:txBody>
        </p:sp>
        <p:sp>
          <p:nvSpPr>
            <p:cNvPr id="14" name="TextBox 14"/>
            <p:cNvSpPr txBox="1"/>
            <p:nvPr/>
          </p:nvSpPr>
          <p:spPr>
            <a:xfrm>
              <a:off x="0" y="-76200"/>
              <a:ext cx="11752614" cy="10050162"/>
            </a:xfrm>
            <a:prstGeom prst="rect">
              <a:avLst/>
            </a:prstGeom>
          </p:spPr>
          <p:txBody>
            <a:bodyPr lIns="0" tIns="0" rIns="0" bIns="0" rtlCol="0" anchor="t"/>
            <a:lstStyle/>
            <a:p>
              <a:pPr algn="l">
                <a:lnSpc>
                  <a:spcPts val="3210"/>
                </a:lnSpc>
              </a:pPr>
              <a:r>
                <a:rPr lang="en-US" sz="2500">
                  <a:solidFill>
                    <a:srgbClr val="404040"/>
                  </a:solidFill>
                  <a:latin typeface="Arial MT Pro"/>
                  <a:ea typeface="Arial MT Pro"/>
                  <a:cs typeface="Arial MT Pro"/>
                  <a:sym typeface="Arial MT Pro"/>
                </a:rPr>
                <a:t>🌸</a:t>
              </a:r>
              <a:r>
                <a:rPr lang="en-US" sz="2500" b="1">
                  <a:solidFill>
                    <a:srgbClr val="404040"/>
                  </a:solidFill>
                  <a:latin typeface="Arial MT Pro Bold"/>
                  <a:ea typeface="Arial MT Pro Bold"/>
                  <a:cs typeface="Arial MT Pro Bold"/>
                  <a:sym typeface="Arial MT Pro Bold"/>
                </a:rPr>
                <a:t> 3. Õitsemine ja viljumine </a:t>
              </a:r>
            </a:p>
            <a:p>
              <a:pPr algn="l">
                <a:lnSpc>
                  <a:spcPts val="3210"/>
                </a:lnSpc>
              </a:pPr>
              <a:endParaRPr lang="en-US" sz="2500" b="1">
                <a:solidFill>
                  <a:srgbClr val="404040"/>
                </a:solidFill>
                <a:latin typeface="Arial MT Pro Bold"/>
                <a:ea typeface="Arial MT Pro Bold"/>
                <a:cs typeface="Arial MT Pro Bold"/>
                <a:sym typeface="Arial MT Pro Bold"/>
              </a:endParaRPr>
            </a:p>
            <a:p>
              <a:pPr algn="l">
                <a:lnSpc>
                  <a:spcPts val="3210"/>
                </a:lnSpc>
              </a:pPr>
              <a:r>
                <a:rPr lang="en-US" sz="2500">
                  <a:solidFill>
                    <a:srgbClr val="404040"/>
                  </a:solidFill>
                  <a:latin typeface="Arial MT Pro"/>
                  <a:ea typeface="Arial MT Pro"/>
                  <a:cs typeface="Arial MT Pro"/>
                  <a:sym typeface="Arial MT Pro"/>
                </a:rPr>
                <a:t>Taimele ilmuvad suured valged või kollased õied, mis mõne päeva jooksul muutuvad roosaks ja seejärel närbuvad. Õiest areneb viljakapsel (nn "boll"), mis küpsedes avaneb ja paljastab valged puuvillakiud – need on tegelikult taime seemneid ümbritsevad karvad.</a:t>
              </a:r>
            </a:p>
            <a:p>
              <a:pPr algn="l">
                <a:lnSpc>
                  <a:spcPts val="3210"/>
                </a:lnSpc>
              </a:pPr>
              <a:endParaRPr lang="en-US" sz="2500">
                <a:solidFill>
                  <a:srgbClr val="404040"/>
                </a:solidFill>
                <a:latin typeface="Arial MT Pro"/>
                <a:ea typeface="Arial MT Pro"/>
                <a:cs typeface="Arial MT Pro"/>
                <a:sym typeface="Arial MT Pro"/>
              </a:endParaRPr>
            </a:p>
            <a:p>
              <a:pPr algn="l">
                <a:lnSpc>
                  <a:spcPts val="3210"/>
                </a:lnSpc>
              </a:pPr>
              <a:r>
                <a:rPr lang="en-US" sz="2500">
                  <a:solidFill>
                    <a:srgbClr val="404040"/>
                  </a:solidFill>
                  <a:latin typeface="Arial MT Pro"/>
                  <a:ea typeface="Arial MT Pro"/>
                  <a:cs typeface="Arial MT Pro"/>
                  <a:sym typeface="Arial MT Pro"/>
                </a:rPr>
                <a:t>🧺</a:t>
              </a:r>
              <a:r>
                <a:rPr lang="en-US" sz="2500" b="1">
                  <a:solidFill>
                    <a:srgbClr val="404040"/>
                  </a:solidFill>
                  <a:latin typeface="Arial MT Pro Bold"/>
                  <a:ea typeface="Arial MT Pro Bold"/>
                  <a:cs typeface="Arial MT Pro Bold"/>
                  <a:sym typeface="Arial MT Pro Bold"/>
                </a:rPr>
                <a:t> 4. Korjamine </a:t>
              </a:r>
            </a:p>
            <a:p>
              <a:pPr algn="l">
                <a:lnSpc>
                  <a:spcPts val="3210"/>
                </a:lnSpc>
              </a:pPr>
              <a:endParaRPr lang="en-US" sz="2500" b="1">
                <a:solidFill>
                  <a:srgbClr val="404040"/>
                </a:solidFill>
                <a:latin typeface="Arial MT Pro Bold"/>
                <a:ea typeface="Arial MT Pro Bold"/>
                <a:cs typeface="Arial MT Pro Bold"/>
                <a:sym typeface="Arial MT Pro Bold"/>
              </a:endParaRPr>
            </a:p>
            <a:p>
              <a:pPr algn="l">
                <a:lnSpc>
                  <a:spcPts val="3210"/>
                </a:lnSpc>
              </a:pPr>
              <a:r>
                <a:rPr lang="en-US" sz="2500">
                  <a:solidFill>
                    <a:srgbClr val="404040"/>
                  </a:solidFill>
                  <a:latin typeface="Arial MT Pro"/>
                  <a:ea typeface="Arial MT Pro"/>
                  <a:cs typeface="Arial MT Pro"/>
                  <a:sym typeface="Arial MT Pro"/>
                </a:rPr>
                <a:t>Korje toimub tavaliselt sügisel, kui kapslid on küpsed ja avanenud. Käsitsi – peamiselt väiksemates või traditsioonilistes süsteemides. </a:t>
              </a:r>
            </a:p>
            <a:p>
              <a:pPr algn="l">
                <a:lnSpc>
                  <a:spcPts val="3210"/>
                </a:lnSpc>
              </a:pPr>
              <a:endParaRPr lang="en-US" sz="2500">
                <a:solidFill>
                  <a:srgbClr val="404040"/>
                </a:solidFill>
                <a:latin typeface="Arial MT Pro"/>
                <a:ea typeface="Arial MT Pro"/>
                <a:cs typeface="Arial MT Pro"/>
                <a:sym typeface="Arial MT Pro"/>
              </a:endParaRPr>
            </a:p>
            <a:p>
              <a:pPr algn="l">
                <a:lnSpc>
                  <a:spcPts val="3210"/>
                </a:lnSpc>
              </a:pPr>
              <a:r>
                <a:rPr lang="en-US" sz="2500">
                  <a:solidFill>
                    <a:srgbClr val="404040"/>
                  </a:solidFill>
                  <a:latin typeface="Arial MT Pro"/>
                  <a:ea typeface="Arial MT Pro"/>
                  <a:cs typeface="Arial MT Pro"/>
                  <a:sym typeface="Arial MT Pro"/>
                </a:rPr>
                <a:t>Masinatega – suurtootmises kasutatakse puuvillakoristusmasinaid (cotton picker või cotton stripper).</a:t>
              </a: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Freeform 16"/>
          <p:cNvSpPr/>
          <p:nvPr/>
        </p:nvSpPr>
        <p:spPr>
          <a:xfrm>
            <a:off x="10786120" y="5143500"/>
            <a:ext cx="6941219" cy="3902530"/>
          </a:xfrm>
          <a:custGeom>
            <a:avLst/>
            <a:gdLst/>
            <a:ahLst/>
            <a:cxnLst/>
            <a:rect l="l" t="t" r="r" b="b"/>
            <a:pathLst>
              <a:path w="6941219" h="3902530">
                <a:moveTo>
                  <a:pt x="0" y="0"/>
                </a:moveTo>
                <a:lnTo>
                  <a:pt x="6941219" y="0"/>
                </a:lnTo>
                <a:lnTo>
                  <a:pt x="6941219" y="3902530"/>
                </a:lnTo>
                <a:lnTo>
                  <a:pt x="0" y="3902530"/>
                </a:lnTo>
                <a:lnTo>
                  <a:pt x="0" y="0"/>
                </a:lnTo>
                <a:close/>
              </a:path>
            </a:pathLst>
          </a:custGeom>
          <a:blipFill>
            <a:blip r:embed="rId9"/>
            <a:stretch>
              <a:fillRect/>
            </a:stretch>
          </a:blipFill>
        </p:spPr>
        <p:txBody>
          <a:bodyPr/>
          <a:lstStyle/>
          <a:p>
            <a:endParaRPr lang="et-EE"/>
          </a:p>
        </p:txBody>
      </p:sp>
      <p:sp>
        <p:nvSpPr>
          <p:cNvPr id="17" name="Freeform 17"/>
          <p:cNvSpPr/>
          <p:nvPr/>
        </p:nvSpPr>
        <p:spPr>
          <a:xfrm>
            <a:off x="10786120" y="1325734"/>
            <a:ext cx="6469857" cy="3637518"/>
          </a:xfrm>
          <a:custGeom>
            <a:avLst/>
            <a:gdLst/>
            <a:ahLst/>
            <a:cxnLst/>
            <a:rect l="l" t="t" r="r" b="b"/>
            <a:pathLst>
              <a:path w="6469857" h="3637518">
                <a:moveTo>
                  <a:pt x="0" y="0"/>
                </a:moveTo>
                <a:lnTo>
                  <a:pt x="6469858" y="0"/>
                </a:lnTo>
                <a:lnTo>
                  <a:pt x="6469858" y="3637518"/>
                </a:lnTo>
                <a:lnTo>
                  <a:pt x="0" y="3637518"/>
                </a:lnTo>
                <a:lnTo>
                  <a:pt x="0" y="0"/>
                </a:lnTo>
                <a:close/>
              </a:path>
            </a:pathLst>
          </a:custGeom>
          <a:blipFill>
            <a:blip r:embed="rId10"/>
            <a:stretch>
              <a:fillRect/>
            </a:stretch>
          </a:blipFill>
        </p:spPr>
        <p:txBody>
          <a:bodyPr/>
          <a:lstStyle/>
          <a:p>
            <a:endParaRPr lang="et-EE"/>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699784" y="653402"/>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Kuidas saab puuvillapallist kiud?</a:t>
              </a:r>
            </a:p>
          </p:txBody>
        </p:sp>
      </p:grpSp>
      <p:grpSp>
        <p:nvGrpSpPr>
          <p:cNvPr id="12" name="Group 12"/>
          <p:cNvGrpSpPr/>
          <p:nvPr/>
        </p:nvGrpSpPr>
        <p:grpSpPr>
          <a:xfrm>
            <a:off x="1582306" y="1614069"/>
            <a:ext cx="10152158" cy="8141540"/>
            <a:chOff x="0" y="0"/>
            <a:chExt cx="13536211" cy="10855386"/>
          </a:xfrm>
        </p:grpSpPr>
        <p:sp>
          <p:nvSpPr>
            <p:cNvPr id="13" name="Freeform 13"/>
            <p:cNvSpPr/>
            <p:nvPr/>
          </p:nvSpPr>
          <p:spPr>
            <a:xfrm>
              <a:off x="0" y="0"/>
              <a:ext cx="13536211" cy="10855386"/>
            </a:xfrm>
            <a:custGeom>
              <a:avLst/>
              <a:gdLst/>
              <a:ahLst/>
              <a:cxnLst/>
              <a:rect l="l" t="t" r="r" b="b"/>
              <a:pathLst>
                <a:path w="13536211" h="10855386">
                  <a:moveTo>
                    <a:pt x="0" y="0"/>
                  </a:moveTo>
                  <a:lnTo>
                    <a:pt x="13536211" y="0"/>
                  </a:lnTo>
                  <a:lnTo>
                    <a:pt x="13536211" y="10855386"/>
                  </a:lnTo>
                  <a:lnTo>
                    <a:pt x="0" y="10855386"/>
                  </a:lnTo>
                  <a:close/>
                </a:path>
              </a:pathLst>
            </a:custGeom>
            <a:solidFill>
              <a:srgbClr val="000000">
                <a:alpha val="0"/>
              </a:srgbClr>
            </a:solidFill>
          </p:spPr>
          <p:txBody>
            <a:bodyPr/>
            <a:lstStyle/>
            <a:p>
              <a:endParaRPr lang="et-EE"/>
            </a:p>
          </p:txBody>
        </p:sp>
        <p:sp>
          <p:nvSpPr>
            <p:cNvPr id="14" name="TextBox 14"/>
            <p:cNvSpPr txBox="1"/>
            <p:nvPr/>
          </p:nvSpPr>
          <p:spPr>
            <a:xfrm>
              <a:off x="0" y="-76200"/>
              <a:ext cx="13536211" cy="10931586"/>
            </a:xfrm>
            <a:prstGeom prst="rect">
              <a:avLst/>
            </a:prstGeom>
          </p:spPr>
          <p:txBody>
            <a:bodyPr lIns="0" tIns="0" rIns="0" bIns="0" rtlCol="0" anchor="t"/>
            <a:lstStyle/>
            <a:p>
              <a:pPr algn="l">
                <a:lnSpc>
                  <a:spcPts val="3209"/>
                </a:lnSpc>
              </a:pPr>
              <a:r>
                <a:rPr lang="en-US" sz="2499">
                  <a:solidFill>
                    <a:srgbClr val="404040"/>
                  </a:solidFill>
                  <a:latin typeface="Arial MT Pro"/>
                  <a:ea typeface="Arial MT Pro"/>
                  <a:cs typeface="Arial MT Pro"/>
                  <a:sym typeface="Arial MT Pro"/>
                </a:rPr>
                <a:t>🧼 </a:t>
              </a:r>
              <a:r>
                <a:rPr lang="en-US" sz="2499" b="1">
                  <a:solidFill>
                    <a:srgbClr val="404040"/>
                  </a:solidFill>
                  <a:latin typeface="Arial MT Pro Bold"/>
                  <a:ea typeface="Arial MT Pro Bold"/>
                  <a:cs typeface="Arial MT Pro Bold"/>
                  <a:sym typeface="Arial MT Pro Bold"/>
                </a:rPr>
                <a:t>5. Töötlemine ja pakkimine </a:t>
              </a:r>
            </a:p>
            <a:p>
              <a:pPr algn="l">
                <a:lnSpc>
                  <a:spcPts val="3209"/>
                </a:lnSpc>
              </a:pPr>
              <a:r>
                <a:rPr lang="en-US" sz="2499">
                  <a:solidFill>
                    <a:srgbClr val="404040"/>
                  </a:solidFill>
                  <a:latin typeface="Arial MT Pro"/>
                  <a:ea typeface="Arial MT Pro"/>
                  <a:cs typeface="Arial MT Pro"/>
                  <a:sym typeface="Arial MT Pro"/>
                </a:rPr>
                <a:t>Korjatud puuvill viiakse puuvilla puhastustehasesse (ingl </a:t>
              </a:r>
              <a:r>
                <a:rPr lang="en-US" sz="2499" i="1">
                  <a:solidFill>
                    <a:srgbClr val="404040"/>
                  </a:solidFill>
                  <a:latin typeface="Arial MT Pro Italics"/>
                  <a:ea typeface="Arial MT Pro Italics"/>
                  <a:cs typeface="Arial MT Pro Italics"/>
                  <a:sym typeface="Arial MT Pro Italics"/>
                </a:rPr>
                <a:t>gin</a:t>
              </a:r>
              <a:r>
                <a:rPr lang="en-US" sz="2499">
                  <a:solidFill>
                    <a:srgbClr val="404040"/>
                  </a:solidFill>
                  <a:latin typeface="Arial MT Pro"/>
                  <a:ea typeface="Arial MT Pro"/>
                  <a:cs typeface="Arial MT Pro"/>
                  <a:sym typeface="Arial MT Pro"/>
                </a:rPr>
                <a:t>), kus: eraldatakse kiud seemnetest, eemaldatakse prügi ja taimeosakesed, kiud pressitakse suurteks pakkideks (baled), mis saadetakse tekstiilitööstusse.</a:t>
              </a:r>
            </a:p>
            <a:p>
              <a:pPr algn="l">
                <a:lnSpc>
                  <a:spcPts val="2999"/>
                </a:lnSpc>
              </a:pPr>
              <a:r>
                <a:rPr lang="en-US" sz="2499">
                  <a:solidFill>
                    <a:srgbClr val="404040"/>
                  </a:solidFill>
                  <a:latin typeface="Century Expanded"/>
                  <a:ea typeface="Century Expanded"/>
                  <a:cs typeface="Century Expanded"/>
                  <a:sym typeface="Century Expanded"/>
                </a:rPr>
                <a:t>Pärast koristamist viiakse puuvill lähimasse</a:t>
              </a:r>
              <a:r>
                <a:rPr lang="en-US" sz="2499" b="1">
                  <a:solidFill>
                    <a:srgbClr val="404040"/>
                  </a:solidFill>
                  <a:latin typeface="Century Expanded Bold"/>
                  <a:ea typeface="Century Expanded Bold"/>
                  <a:cs typeface="Century Expanded Bold"/>
                  <a:sym typeface="Century Expanded Bold"/>
                </a:rPr>
                <a:t> töötlemisjaama ehk gini</a:t>
              </a:r>
              <a:r>
                <a:rPr lang="en-US" sz="2499">
                  <a:solidFill>
                    <a:srgbClr val="404040"/>
                  </a:solidFill>
                  <a:latin typeface="Century Expanded"/>
                  <a:ea typeface="Century Expanded"/>
                  <a:cs typeface="Century Expanded"/>
                  <a:sym typeface="Century Expanded"/>
                </a:rPr>
                <a:t>, kus:</a:t>
              </a:r>
            </a:p>
            <a:p>
              <a:pPr marL="452436" lvl="1" indent="-226218" algn="l">
                <a:lnSpc>
                  <a:spcPts val="2999"/>
                </a:lnSpc>
                <a:buAutoNum type="arabicPeriod"/>
              </a:pPr>
              <a:r>
                <a:rPr lang="en-US" sz="2499" b="1">
                  <a:solidFill>
                    <a:srgbClr val="404040"/>
                  </a:solidFill>
                  <a:latin typeface="Century Expanded Bold"/>
                  <a:ea typeface="Century Expanded Bold"/>
                  <a:cs typeface="Century Expanded Bold"/>
                  <a:sym typeface="Century Expanded Bold"/>
                </a:rPr>
                <a:t>Kuivatamine</a:t>
              </a:r>
              <a:r>
                <a:rPr lang="en-US" sz="2499">
                  <a:solidFill>
                    <a:srgbClr val="404040"/>
                  </a:solidFill>
                  <a:latin typeface="Century Expanded"/>
                  <a:ea typeface="Century Expanded"/>
                  <a:cs typeface="Century Expanded"/>
                  <a:sym typeface="Century Expanded"/>
                </a:rPr>
                <a:t> – eemaldatakse liigne niiskus.</a:t>
              </a:r>
            </a:p>
            <a:p>
              <a:pPr marL="452436" lvl="1" indent="-226218" algn="l">
                <a:lnSpc>
                  <a:spcPts val="2999"/>
                </a:lnSpc>
                <a:buAutoNum type="arabicPeriod"/>
              </a:pPr>
              <a:r>
                <a:rPr lang="en-US" sz="2499" b="1">
                  <a:solidFill>
                    <a:srgbClr val="404040"/>
                  </a:solidFill>
                  <a:latin typeface="Century Expanded Bold"/>
                  <a:ea typeface="Century Expanded Bold"/>
                  <a:cs typeface="Century Expanded Bold"/>
                  <a:sym typeface="Century Expanded Bold"/>
                </a:rPr>
                <a:t>Puhastamine</a:t>
              </a:r>
              <a:r>
                <a:rPr lang="en-US" sz="2499">
                  <a:solidFill>
                    <a:srgbClr val="404040"/>
                  </a:solidFill>
                  <a:latin typeface="Century Expanded"/>
                  <a:ea typeface="Century Expanded"/>
                  <a:cs typeface="Century Expanded"/>
                  <a:sym typeface="Century Expanded"/>
                </a:rPr>
                <a:t> – eemaldatakse tolm, lehed ja muud võõrkehad.</a:t>
              </a:r>
            </a:p>
            <a:p>
              <a:pPr marL="452436" lvl="1" indent="-226218" algn="l">
                <a:lnSpc>
                  <a:spcPts val="2999"/>
                </a:lnSpc>
                <a:buAutoNum type="arabicPeriod"/>
              </a:pPr>
              <a:r>
                <a:rPr lang="en-US" sz="2499" b="1">
                  <a:solidFill>
                    <a:srgbClr val="404040"/>
                  </a:solidFill>
                  <a:latin typeface="Century Expanded Bold"/>
                  <a:ea typeface="Century Expanded Bold"/>
                  <a:cs typeface="Century Expanded Bold"/>
                  <a:sym typeface="Century Expanded Bold"/>
                </a:rPr>
                <a:t>Eraldamine</a:t>
              </a:r>
              <a:r>
                <a:rPr lang="en-US" sz="2499">
                  <a:solidFill>
                    <a:srgbClr val="404040"/>
                  </a:solidFill>
                  <a:latin typeface="Century Expanded"/>
                  <a:ea typeface="Century Expanded"/>
                  <a:cs typeface="Century Expanded"/>
                  <a:sym typeface="Century Expanded"/>
                </a:rPr>
                <a:t> – pöörlevad saeterad tõmbavad kiud läbi ribide, mis takistavad seemnete läbipääsu.</a:t>
              </a:r>
            </a:p>
            <a:p>
              <a:pPr marL="452436" lvl="1" indent="-226218" algn="l">
                <a:lnSpc>
                  <a:spcPts val="2999"/>
                </a:lnSpc>
                <a:buAutoNum type="arabicPeriod"/>
              </a:pPr>
              <a:r>
                <a:rPr lang="en-US" sz="2499" b="1">
                  <a:solidFill>
                    <a:srgbClr val="404040"/>
                  </a:solidFill>
                  <a:latin typeface="Century Expanded Bold"/>
                  <a:ea typeface="Century Expanded Bold"/>
                  <a:cs typeface="Century Expanded Bold"/>
                  <a:sym typeface="Century Expanded Bold"/>
                </a:rPr>
                <a:t>Pakkimine</a:t>
              </a:r>
              <a:r>
                <a:rPr lang="en-US" sz="2499">
                  <a:solidFill>
                    <a:srgbClr val="404040"/>
                  </a:solidFill>
                  <a:latin typeface="Century Expanded"/>
                  <a:ea typeface="Century Expanded"/>
                  <a:cs typeface="Century Expanded"/>
                  <a:sym typeface="Century Expanded"/>
                </a:rPr>
                <a:t> – kiud surutakse 500-naelaseks (u </a:t>
              </a:r>
              <a:r>
                <a:rPr lang="en-US" sz="2499" b="1">
                  <a:solidFill>
                    <a:srgbClr val="404040"/>
                  </a:solidFill>
                  <a:latin typeface="Century Expanded Bold"/>
                  <a:ea typeface="Century Expanded Bold"/>
                  <a:cs typeface="Century Expanded Bold"/>
                  <a:sym typeface="Century Expanded Bold"/>
                </a:rPr>
                <a:t>227 kg</a:t>
              </a:r>
              <a:r>
                <a:rPr lang="en-US" sz="2499">
                  <a:solidFill>
                    <a:srgbClr val="404040"/>
                  </a:solidFill>
                  <a:latin typeface="Century Expanded"/>
                  <a:ea typeface="Century Expanded"/>
                  <a:cs typeface="Century Expanded"/>
                  <a:sym typeface="Century Expanded"/>
                </a:rPr>
                <a:t>) puuvillapalliks.</a:t>
              </a:r>
            </a:p>
            <a:p>
              <a:pPr marL="452436" lvl="1" indent="-226218" algn="l">
                <a:lnSpc>
                  <a:spcPts val="2999"/>
                </a:lnSpc>
                <a:buAutoNum type="arabicPeriod"/>
              </a:pPr>
              <a:r>
                <a:rPr lang="en-US" sz="2499" b="1">
                  <a:solidFill>
                    <a:srgbClr val="404040"/>
                  </a:solidFill>
                  <a:latin typeface="Century Expanded Bold"/>
                  <a:ea typeface="Century Expanded Bold"/>
                  <a:cs typeface="Century Expanded Bold"/>
                  <a:sym typeface="Century Expanded Bold"/>
                </a:rPr>
                <a:t>Ladustamine</a:t>
              </a:r>
              <a:r>
                <a:rPr lang="en-US" sz="2499">
                  <a:solidFill>
                    <a:srgbClr val="404040"/>
                  </a:solidFill>
                  <a:latin typeface="Century Expanded"/>
                  <a:ea typeface="Century Expanded"/>
                  <a:cs typeface="Century Expanded"/>
                  <a:sym typeface="Century Expanded"/>
                </a:rPr>
                <a:t> – pallid ootavad tekstiilitööstusesse saatmist.</a:t>
              </a:r>
            </a:p>
            <a:p>
              <a:pPr marL="452436" lvl="1" indent="-226218" algn="l">
                <a:lnSpc>
                  <a:spcPts val="2999"/>
                </a:lnSpc>
              </a:pPr>
              <a:r>
                <a:rPr lang="en-US" sz="2499">
                  <a:solidFill>
                    <a:srgbClr val="404040"/>
                  </a:solidFill>
                  <a:latin typeface="Century Expanded"/>
                  <a:ea typeface="Century Expanded"/>
                  <a:cs typeface="Century Expanded"/>
                  <a:sym typeface="Century Expanded"/>
                </a:rPr>
                <a:t>🔧 </a:t>
              </a:r>
              <a:r>
                <a:rPr lang="en-US" sz="2499" b="1">
                  <a:solidFill>
                    <a:srgbClr val="404040"/>
                  </a:solidFill>
                  <a:latin typeface="Century Expanded Bold"/>
                  <a:ea typeface="Century Expanded Bold"/>
                  <a:cs typeface="Century Expanded Bold"/>
                  <a:sym typeface="Century Expanded Bold"/>
                </a:rPr>
                <a:t>Tootmiskiirus:</a:t>
              </a:r>
            </a:p>
            <a:p>
              <a:pPr marL="452436" lvl="1" indent="-226218" algn="l">
                <a:lnSpc>
                  <a:spcPts val="2999"/>
                </a:lnSpc>
                <a:buFont typeface="Arial"/>
                <a:buChar char="•"/>
              </a:pPr>
              <a:r>
                <a:rPr lang="en-US" sz="2499">
                  <a:solidFill>
                    <a:srgbClr val="404040"/>
                  </a:solidFill>
                  <a:latin typeface="Century Expanded"/>
                  <a:ea typeface="Century Expanded"/>
                  <a:cs typeface="Century Expanded"/>
                  <a:sym typeface="Century Expanded"/>
                </a:rPr>
                <a:t>Tavaline gin: </a:t>
              </a:r>
              <a:r>
                <a:rPr lang="en-US" sz="2499" b="1">
                  <a:solidFill>
                    <a:srgbClr val="404040"/>
                  </a:solidFill>
                  <a:latin typeface="Century Expanded Bold"/>
                  <a:ea typeface="Century Expanded Bold"/>
                  <a:cs typeface="Century Expanded Bold"/>
                  <a:sym typeface="Century Expanded Bold"/>
                </a:rPr>
                <a:t>12 palli tunnis</a:t>
              </a:r>
            </a:p>
            <a:p>
              <a:pPr marL="452436" lvl="1" indent="-226218" algn="l">
                <a:lnSpc>
                  <a:spcPts val="2999"/>
                </a:lnSpc>
                <a:buFont typeface="Arial"/>
                <a:buChar char="•"/>
              </a:pPr>
              <a:r>
                <a:rPr lang="en-US" sz="2499">
                  <a:solidFill>
                    <a:srgbClr val="404040"/>
                  </a:solidFill>
                  <a:latin typeface="Century Expanded"/>
                  <a:ea typeface="Century Expanded"/>
                  <a:cs typeface="Century Expanded"/>
                  <a:sym typeface="Century Expanded"/>
                </a:rPr>
                <a:t>Kaasaegne gin: </a:t>
              </a:r>
              <a:r>
                <a:rPr lang="en-US" sz="2499" b="1">
                  <a:solidFill>
                    <a:srgbClr val="404040"/>
                  </a:solidFill>
                  <a:latin typeface="Century Expanded Bold"/>
                  <a:ea typeface="Century Expanded Bold"/>
                  <a:cs typeface="Century Expanded Bold"/>
                  <a:sym typeface="Century Expanded Bold"/>
                </a:rPr>
                <a:t>kuni 60 palli tunnis</a:t>
              </a:r>
            </a:p>
            <a:p>
              <a:pPr marL="452436" lvl="1" indent="-226218" algn="l">
                <a:lnSpc>
                  <a:spcPts val="2999"/>
                </a:lnSpc>
              </a:pPr>
              <a:r>
                <a:rPr lang="en-US" sz="2499">
                  <a:solidFill>
                    <a:srgbClr val="404040"/>
                  </a:solidFill>
                  <a:latin typeface="Century Expanded"/>
                  <a:ea typeface="Century Expanded"/>
                  <a:cs typeface="Century Expanded"/>
                  <a:sym typeface="Century Expanded"/>
                </a:rPr>
                <a:t>📦 </a:t>
              </a:r>
              <a:r>
                <a:rPr lang="en-US" sz="2499" b="1">
                  <a:solidFill>
                    <a:srgbClr val="404040"/>
                  </a:solidFill>
                  <a:latin typeface="Century Expanded Bold"/>
                  <a:ea typeface="Century Expanded Bold"/>
                  <a:cs typeface="Century Expanded Bold"/>
                  <a:sym typeface="Century Expanded Bold"/>
                </a:rPr>
                <a:t>1 pall = 227 kg puuvillakiudu</a:t>
              </a:r>
              <a:r>
                <a:rPr lang="en-US" sz="2499">
                  <a:solidFill>
                    <a:srgbClr val="404040"/>
                  </a:solidFill>
                  <a:latin typeface="Century Expanded"/>
                  <a:ea typeface="Century Expanded"/>
                  <a:cs typeface="Century Expanded"/>
                  <a:sym typeface="Century Expanded"/>
                </a:rPr>
                <a:t>, millest saab valmistada:</a:t>
              </a:r>
            </a:p>
            <a:p>
              <a:pPr marL="452436" lvl="1" indent="-226218" algn="l">
                <a:lnSpc>
                  <a:spcPts val="2999"/>
                </a:lnSpc>
                <a:buFont typeface="Arial"/>
                <a:buChar char="•"/>
              </a:pPr>
              <a:r>
                <a:rPr lang="en-US" sz="2499">
                  <a:solidFill>
                    <a:srgbClr val="404040"/>
                  </a:solidFill>
                  <a:latin typeface="Century Expanded"/>
                  <a:ea typeface="Century Expanded"/>
                  <a:cs typeface="Century Expanded"/>
                  <a:sym typeface="Century Expanded"/>
                </a:rPr>
                <a:t>~</a:t>
              </a:r>
              <a:r>
                <a:rPr lang="en-US" sz="2499" b="1">
                  <a:solidFill>
                    <a:srgbClr val="404040"/>
                  </a:solidFill>
                  <a:latin typeface="Century Expanded Bold"/>
                  <a:ea typeface="Century Expanded Bold"/>
                  <a:cs typeface="Century Expanded Bold"/>
                  <a:sym typeface="Century Expanded Bold"/>
                </a:rPr>
                <a:t>2150 T-särki</a:t>
              </a:r>
              <a:r>
                <a:rPr lang="en-US" sz="2499">
                  <a:solidFill>
                    <a:srgbClr val="404040"/>
                  </a:solidFill>
                  <a:latin typeface="Century Expanded"/>
                  <a:ea typeface="Century Expanded"/>
                  <a:cs typeface="Century Expanded"/>
                  <a:sym typeface="Century Expanded"/>
                </a:rPr>
                <a:t> või ~</a:t>
              </a:r>
              <a:r>
                <a:rPr lang="en-US" sz="2499" b="1">
                  <a:solidFill>
                    <a:srgbClr val="404040"/>
                  </a:solidFill>
                  <a:latin typeface="Century Expanded Bold"/>
                  <a:ea typeface="Century Expanded Bold"/>
                  <a:cs typeface="Century Expanded Bold"/>
                  <a:sym typeface="Century Expanded Bold"/>
                </a:rPr>
                <a:t>325 teksapaari</a:t>
              </a:r>
            </a:p>
            <a:p>
              <a:pPr algn="l">
                <a:lnSpc>
                  <a:spcPts val="3209"/>
                </a:lnSpc>
              </a:pPr>
              <a:endParaRPr lang="en-US" sz="2499" b="1">
                <a:solidFill>
                  <a:srgbClr val="404040"/>
                </a:solidFill>
                <a:latin typeface="Century Expanded Bold"/>
                <a:ea typeface="Century Expanded Bold"/>
                <a:cs typeface="Century Expanded Bold"/>
                <a:sym typeface="Century Expanded Bold"/>
              </a:endParaRPr>
            </a:p>
            <a:p>
              <a:pPr algn="l">
                <a:lnSpc>
                  <a:spcPts val="3209"/>
                </a:lnSpc>
              </a:pPr>
              <a:r>
                <a:rPr lang="en-US" sz="2499">
                  <a:solidFill>
                    <a:srgbClr val="404040"/>
                  </a:solidFill>
                  <a:latin typeface="Calibri (MS)"/>
                  <a:ea typeface="Calibri (MS)"/>
                  <a:cs typeface="Calibri (MS)"/>
                  <a:sym typeface="Calibri (MS)"/>
                </a:rPr>
                <a:t>🧶</a:t>
              </a:r>
              <a:r>
                <a:rPr lang="en-US" sz="2499" b="1">
                  <a:solidFill>
                    <a:srgbClr val="404040"/>
                  </a:solidFill>
                  <a:latin typeface="Calibri (MS) Bold"/>
                  <a:ea typeface="Calibri (MS) Bold"/>
                  <a:cs typeface="Calibri (MS) Bold"/>
                  <a:sym typeface="Calibri (MS) Bold"/>
                </a:rPr>
                <a:t> Mida tehakse edasi?</a:t>
              </a:r>
              <a:r>
                <a:rPr lang="en-US" sz="2499">
                  <a:solidFill>
                    <a:srgbClr val="404040"/>
                  </a:solidFill>
                  <a:latin typeface="Calibri (MS)"/>
                  <a:ea typeface="Calibri (MS)"/>
                  <a:cs typeface="Calibri (MS)"/>
                  <a:sym typeface="Calibri (MS)"/>
                </a:rPr>
                <a:t> Puhas puuvillakiud töödeldakse lõngaks, millest valmistatakse kangas, rõivad, voodipesu, mähkmed, hügieenitooted jpm</a:t>
              </a: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Freeform 16"/>
          <p:cNvSpPr/>
          <p:nvPr/>
        </p:nvSpPr>
        <p:spPr>
          <a:xfrm>
            <a:off x="11896389" y="5143500"/>
            <a:ext cx="2929956" cy="2487207"/>
          </a:xfrm>
          <a:custGeom>
            <a:avLst/>
            <a:gdLst/>
            <a:ahLst/>
            <a:cxnLst/>
            <a:rect l="l" t="t" r="r" b="b"/>
            <a:pathLst>
              <a:path w="2929956" h="2487207">
                <a:moveTo>
                  <a:pt x="0" y="0"/>
                </a:moveTo>
                <a:lnTo>
                  <a:pt x="2929956" y="0"/>
                </a:lnTo>
                <a:lnTo>
                  <a:pt x="2929956" y="2487207"/>
                </a:lnTo>
                <a:lnTo>
                  <a:pt x="0" y="2487207"/>
                </a:lnTo>
                <a:lnTo>
                  <a:pt x="0" y="0"/>
                </a:lnTo>
                <a:close/>
              </a:path>
            </a:pathLst>
          </a:custGeom>
          <a:blipFill>
            <a:blip r:embed="rId9"/>
            <a:stretch>
              <a:fillRect/>
            </a:stretch>
          </a:blipFill>
        </p:spPr>
        <p:txBody>
          <a:bodyPr/>
          <a:lstStyle/>
          <a:p>
            <a:endParaRPr lang="et-EE"/>
          </a:p>
        </p:txBody>
      </p:sp>
      <p:sp>
        <p:nvSpPr>
          <p:cNvPr id="17" name="Freeform 17"/>
          <p:cNvSpPr/>
          <p:nvPr/>
        </p:nvSpPr>
        <p:spPr>
          <a:xfrm>
            <a:off x="14984169" y="4205259"/>
            <a:ext cx="3075231" cy="2309839"/>
          </a:xfrm>
          <a:custGeom>
            <a:avLst/>
            <a:gdLst/>
            <a:ahLst/>
            <a:cxnLst/>
            <a:rect l="l" t="t" r="r" b="b"/>
            <a:pathLst>
              <a:path w="3075231" h="2309839">
                <a:moveTo>
                  <a:pt x="0" y="0"/>
                </a:moveTo>
                <a:lnTo>
                  <a:pt x="3075231" y="0"/>
                </a:lnTo>
                <a:lnTo>
                  <a:pt x="3075231" y="2309839"/>
                </a:lnTo>
                <a:lnTo>
                  <a:pt x="0" y="2309839"/>
                </a:lnTo>
                <a:lnTo>
                  <a:pt x="0" y="0"/>
                </a:lnTo>
                <a:close/>
              </a:path>
            </a:pathLst>
          </a:custGeom>
          <a:blipFill>
            <a:blip r:embed="rId10"/>
            <a:stretch>
              <a:fillRect/>
            </a:stretch>
          </a:blipFill>
        </p:spPr>
        <p:txBody>
          <a:bodyPr/>
          <a:lstStyle/>
          <a:p>
            <a:endParaRPr lang="et-EE"/>
          </a:p>
        </p:txBody>
      </p:sp>
      <p:sp>
        <p:nvSpPr>
          <p:cNvPr id="18" name="Freeform 18"/>
          <p:cNvSpPr/>
          <p:nvPr/>
        </p:nvSpPr>
        <p:spPr>
          <a:xfrm>
            <a:off x="12240796" y="1488318"/>
            <a:ext cx="3548933" cy="2618323"/>
          </a:xfrm>
          <a:custGeom>
            <a:avLst/>
            <a:gdLst/>
            <a:ahLst/>
            <a:cxnLst/>
            <a:rect l="l" t="t" r="r" b="b"/>
            <a:pathLst>
              <a:path w="3548933" h="2618323">
                <a:moveTo>
                  <a:pt x="0" y="0"/>
                </a:moveTo>
                <a:lnTo>
                  <a:pt x="3548933" y="0"/>
                </a:lnTo>
                <a:lnTo>
                  <a:pt x="3548933" y="2618324"/>
                </a:lnTo>
                <a:lnTo>
                  <a:pt x="0" y="2618324"/>
                </a:lnTo>
                <a:lnTo>
                  <a:pt x="0" y="0"/>
                </a:lnTo>
                <a:close/>
              </a:path>
            </a:pathLst>
          </a:custGeom>
          <a:blipFill>
            <a:blip r:embed="rId11"/>
            <a:stretch>
              <a:fillRect/>
            </a:stretch>
          </a:blipFill>
        </p:spPr>
        <p:txBody>
          <a:bodyPr/>
          <a:lstStyle/>
          <a:p>
            <a:endParaRPr lang="et-EE"/>
          </a:p>
        </p:txBody>
      </p:sp>
      <p:sp>
        <p:nvSpPr>
          <p:cNvPr id="19" name="Freeform 19"/>
          <p:cNvSpPr/>
          <p:nvPr/>
        </p:nvSpPr>
        <p:spPr>
          <a:xfrm>
            <a:off x="11912716" y="7816980"/>
            <a:ext cx="3571875" cy="2500312"/>
          </a:xfrm>
          <a:custGeom>
            <a:avLst/>
            <a:gdLst/>
            <a:ahLst/>
            <a:cxnLst/>
            <a:rect l="l" t="t" r="r" b="b"/>
            <a:pathLst>
              <a:path w="3571875" h="2500312">
                <a:moveTo>
                  <a:pt x="0" y="0"/>
                </a:moveTo>
                <a:lnTo>
                  <a:pt x="3571875" y="0"/>
                </a:lnTo>
                <a:lnTo>
                  <a:pt x="3571875" y="2500312"/>
                </a:lnTo>
                <a:lnTo>
                  <a:pt x="0" y="2500312"/>
                </a:lnTo>
                <a:lnTo>
                  <a:pt x="0" y="0"/>
                </a:lnTo>
                <a:close/>
              </a:path>
            </a:pathLst>
          </a:custGeom>
          <a:blipFill>
            <a:blip r:embed="rId12"/>
            <a:stretch>
              <a:fillRect/>
            </a:stretch>
          </a:blipFill>
        </p:spPr>
        <p:txBody>
          <a:bodyPr/>
          <a:lstStyle/>
          <a:p>
            <a:endParaRPr lang="et-EE"/>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699784" y="653402"/>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Kuidas saab puuvillapallist kiud?</a:t>
              </a:r>
            </a:p>
          </p:txBody>
        </p:sp>
      </p:grpSp>
      <p:grpSp>
        <p:nvGrpSpPr>
          <p:cNvPr id="12" name="Group 12"/>
          <p:cNvGrpSpPr/>
          <p:nvPr/>
        </p:nvGrpSpPr>
        <p:grpSpPr>
          <a:xfrm>
            <a:off x="2699784" y="1870364"/>
            <a:ext cx="9138430" cy="8141540"/>
            <a:chOff x="0" y="0"/>
            <a:chExt cx="12184574" cy="10855386"/>
          </a:xfrm>
        </p:grpSpPr>
        <p:sp>
          <p:nvSpPr>
            <p:cNvPr id="13" name="Freeform 13"/>
            <p:cNvSpPr/>
            <p:nvPr/>
          </p:nvSpPr>
          <p:spPr>
            <a:xfrm>
              <a:off x="0" y="0"/>
              <a:ext cx="12184574" cy="10855386"/>
            </a:xfrm>
            <a:custGeom>
              <a:avLst/>
              <a:gdLst/>
              <a:ahLst/>
              <a:cxnLst/>
              <a:rect l="l" t="t" r="r" b="b"/>
              <a:pathLst>
                <a:path w="12184574" h="10855386">
                  <a:moveTo>
                    <a:pt x="0" y="0"/>
                  </a:moveTo>
                  <a:lnTo>
                    <a:pt x="12184574" y="0"/>
                  </a:lnTo>
                  <a:lnTo>
                    <a:pt x="12184574" y="10855386"/>
                  </a:lnTo>
                  <a:lnTo>
                    <a:pt x="0" y="10855386"/>
                  </a:lnTo>
                  <a:close/>
                </a:path>
              </a:pathLst>
            </a:custGeom>
            <a:solidFill>
              <a:srgbClr val="000000">
                <a:alpha val="0"/>
              </a:srgbClr>
            </a:solidFill>
          </p:spPr>
          <p:txBody>
            <a:bodyPr/>
            <a:lstStyle/>
            <a:p>
              <a:endParaRPr lang="et-EE"/>
            </a:p>
          </p:txBody>
        </p:sp>
        <p:sp>
          <p:nvSpPr>
            <p:cNvPr id="14" name="TextBox 14"/>
            <p:cNvSpPr txBox="1"/>
            <p:nvPr/>
          </p:nvSpPr>
          <p:spPr>
            <a:xfrm>
              <a:off x="0" y="0"/>
              <a:ext cx="12184574" cy="10855386"/>
            </a:xfrm>
            <a:prstGeom prst="rect">
              <a:avLst/>
            </a:prstGeom>
          </p:spPr>
          <p:txBody>
            <a:bodyPr lIns="0" tIns="0" rIns="0" bIns="0" rtlCol="0" anchor="t"/>
            <a:lstStyle/>
            <a:p>
              <a:pPr algn="l">
                <a:lnSpc>
                  <a:spcPts val="2999"/>
                </a:lnSpc>
              </a:pPr>
              <a:r>
                <a:rPr lang="en-US" sz="2499" b="1">
                  <a:solidFill>
                    <a:srgbClr val="404040"/>
                  </a:solidFill>
                  <a:latin typeface="Century Expanded Bold"/>
                  <a:ea typeface="Century Expanded Bold"/>
                  <a:cs typeface="Century Expanded Bold"/>
                  <a:sym typeface="Century Expanded Bold"/>
                </a:rPr>
                <a:t>Puuvillapakkide avamine</a:t>
              </a:r>
            </a:p>
            <a:p>
              <a:pPr marL="452436" lvl="1" indent="-226218" algn="l">
                <a:lnSpc>
                  <a:spcPts val="2999"/>
                </a:lnSpc>
                <a:buFont typeface="Arial"/>
                <a:buChar char="•"/>
              </a:pPr>
              <a:r>
                <a:rPr lang="en-US" sz="2499">
                  <a:solidFill>
                    <a:srgbClr val="404040"/>
                  </a:solidFill>
                  <a:latin typeface="Century Expanded"/>
                  <a:ea typeface="Century Expanded"/>
                  <a:cs typeface="Century Expanded"/>
                  <a:sym typeface="Century Expanded"/>
                </a:rPr>
                <a:t>Puuvillapallide avamine toimub tänapäeval </a:t>
              </a:r>
              <a:r>
                <a:rPr lang="en-US" sz="2499" b="1">
                  <a:solidFill>
                    <a:srgbClr val="404040"/>
                  </a:solidFill>
                  <a:latin typeface="Century Expanded Bold"/>
                  <a:ea typeface="Century Expanded Bold"/>
                  <a:cs typeface="Century Expanded Bold"/>
                  <a:sym typeface="Century Expanded Bold"/>
                </a:rPr>
                <a:t>täielikult automaatselt</a:t>
              </a:r>
              <a:r>
                <a:rPr lang="en-US" sz="2499">
                  <a:solidFill>
                    <a:srgbClr val="404040"/>
                  </a:solidFill>
                  <a:latin typeface="Century Expanded"/>
                  <a:ea typeface="Century Expanded"/>
                  <a:cs typeface="Century Expanded"/>
                  <a:sym typeface="Century Expanded"/>
                </a:rPr>
                <a:t>. Töötlemiseks </a:t>
              </a:r>
              <a:r>
                <a:rPr lang="en-US" sz="2499" b="1">
                  <a:solidFill>
                    <a:srgbClr val="404040"/>
                  </a:solidFill>
                  <a:latin typeface="Century Expanded Bold"/>
                  <a:ea typeface="Century Expanded Bold"/>
                  <a:cs typeface="Century Expanded Bold"/>
                  <a:sym typeface="Century Expanded Bold"/>
                </a:rPr>
                <a:t>segatakse mitme palli kiud</a:t>
              </a:r>
              <a:r>
                <a:rPr lang="en-US" sz="2499">
                  <a:solidFill>
                    <a:srgbClr val="404040"/>
                  </a:solidFill>
                  <a:latin typeface="Century Expanded"/>
                  <a:ea typeface="Century Expanded"/>
                  <a:cs typeface="Century Expanded"/>
                  <a:sym typeface="Century Expanded"/>
                </a:rPr>
                <a:t>, et saavutada võimalikult </a:t>
              </a:r>
              <a:r>
                <a:rPr lang="en-US" sz="2499" b="1">
                  <a:solidFill>
                    <a:srgbClr val="404040"/>
                  </a:solidFill>
                  <a:latin typeface="Century Expanded Bold"/>
                  <a:ea typeface="Century Expanded Bold"/>
                  <a:cs typeface="Century Expanded Bold"/>
                  <a:sym typeface="Century Expanded Bold"/>
                </a:rPr>
                <a:t>ühtlane kvaliteet</a:t>
              </a:r>
              <a:r>
                <a:rPr lang="en-US" sz="2499">
                  <a:solidFill>
                    <a:srgbClr val="404040"/>
                  </a:solidFill>
                  <a:latin typeface="Century Expanded"/>
                  <a:ea typeface="Century Expanded"/>
                  <a:cs typeface="Century Expanded"/>
                  <a:sym typeface="Century Expanded"/>
                </a:rPr>
                <a:t>.</a:t>
              </a:r>
            </a:p>
            <a:p>
              <a:pPr marL="452436" lvl="1" indent="-226218" algn="l">
                <a:lnSpc>
                  <a:spcPts val="2999"/>
                </a:lnSpc>
              </a:pPr>
              <a:r>
                <a:rPr lang="en-US" sz="2499" b="1">
                  <a:solidFill>
                    <a:srgbClr val="404040"/>
                  </a:solidFill>
                  <a:latin typeface="Century Expanded Bold"/>
                  <a:ea typeface="Century Expanded Bold"/>
                  <a:cs typeface="Century Expanded Bold"/>
                  <a:sym typeface="Century Expanded Bold"/>
                </a:rPr>
                <a:t>Arvutid valivad</a:t>
              </a:r>
              <a:r>
                <a:rPr lang="en-US" sz="2499">
                  <a:solidFill>
                    <a:srgbClr val="404040"/>
                  </a:solidFill>
                  <a:latin typeface="Century Expanded"/>
                  <a:ea typeface="Century Expanded"/>
                  <a:cs typeface="Century Expanded"/>
                  <a:sym typeface="Century Expanded"/>
                </a:rPr>
                <a:t> õiged pakid, lähtudes kiudude omadustest (nt pikkus, tugevus, puhtus).</a:t>
              </a:r>
            </a:p>
            <a:p>
              <a:pPr algn="l">
                <a:lnSpc>
                  <a:spcPts val="2999"/>
                </a:lnSpc>
              </a:pPr>
              <a:r>
                <a:rPr lang="en-US" sz="2499" b="1">
                  <a:solidFill>
                    <a:srgbClr val="404040"/>
                  </a:solidFill>
                  <a:latin typeface="Century Expanded Bold"/>
                  <a:ea typeface="Century Expanded Bold"/>
                  <a:cs typeface="Century Expanded Bold"/>
                  <a:sym typeface="Century Expanded Bold"/>
                </a:rPr>
                <a:t>Sliver – köiekujuline kiud</a:t>
              </a:r>
            </a:p>
            <a:p>
              <a:pPr marL="452436" lvl="1" indent="-226218" algn="l">
                <a:lnSpc>
                  <a:spcPts val="2999"/>
                </a:lnSpc>
              </a:pPr>
              <a:endParaRPr lang="en-US" sz="2499" b="1">
                <a:solidFill>
                  <a:srgbClr val="404040"/>
                </a:solidFill>
                <a:latin typeface="Century Expanded Bold"/>
                <a:ea typeface="Century Expanded Bold"/>
                <a:cs typeface="Century Expanded Bold"/>
                <a:sym typeface="Century Expanded Bold"/>
              </a:endParaRPr>
            </a:p>
            <a:p>
              <a:pPr marL="452436" lvl="1" indent="-226218" algn="l">
                <a:lnSpc>
                  <a:spcPts val="2999"/>
                </a:lnSpc>
                <a:buFont typeface="Arial"/>
                <a:buChar char="•"/>
              </a:pPr>
              <a:r>
                <a:rPr lang="en-US" sz="2499">
                  <a:solidFill>
                    <a:srgbClr val="404040"/>
                  </a:solidFill>
                  <a:latin typeface="Century Expanded"/>
                  <a:ea typeface="Century Expanded"/>
                  <a:cs typeface="Century Expanded"/>
                  <a:sym typeface="Century Expanded"/>
                </a:rPr>
                <a:t>Kammimisprotsessi tulemusel moodustub </a:t>
              </a:r>
              <a:r>
                <a:rPr lang="en-US" sz="2499" b="1">
                  <a:solidFill>
                    <a:srgbClr val="404040"/>
                  </a:solidFill>
                  <a:latin typeface="Century Expanded Bold"/>
                  <a:ea typeface="Century Expanded Bold"/>
                  <a:cs typeface="Century Expanded Bold"/>
                  <a:sym typeface="Century Expanded Bold"/>
                </a:rPr>
                <a:t>pehme ja ühtlane kiudlint</a:t>
              </a:r>
              <a:r>
                <a:rPr lang="en-US" sz="2499">
                  <a:solidFill>
                    <a:srgbClr val="404040"/>
                  </a:solidFill>
                  <a:latin typeface="Century Expanded"/>
                  <a:ea typeface="Century Expanded"/>
                  <a:cs typeface="Century Expanded"/>
                  <a:sym typeface="Century Expanded"/>
                </a:rPr>
                <a:t>, mida nimetatakse </a:t>
              </a:r>
              <a:r>
                <a:rPr lang="en-US" sz="2499" b="1">
                  <a:solidFill>
                    <a:srgbClr val="404040"/>
                  </a:solidFill>
                  <a:latin typeface="Century Expanded Bold"/>
                  <a:ea typeface="Century Expanded Bold"/>
                  <a:cs typeface="Century Expanded Bold"/>
                  <a:sym typeface="Century Expanded Bold"/>
                </a:rPr>
                <a:t>„sliver’iks“</a:t>
              </a:r>
              <a:r>
                <a:rPr lang="en-US" sz="2499">
                  <a:solidFill>
                    <a:srgbClr val="404040"/>
                  </a:solidFill>
                  <a:latin typeface="Century Expanded"/>
                  <a:ea typeface="Century Expanded"/>
                  <a:cs typeface="Century Expanded"/>
                  <a:sym typeface="Century Expanded"/>
                </a:rPr>
                <a:t> (loe: </a:t>
              </a:r>
              <a:r>
                <a:rPr lang="en-US" sz="2499" i="1">
                  <a:solidFill>
                    <a:srgbClr val="404040"/>
                  </a:solidFill>
                  <a:latin typeface="Century Expanded Italics"/>
                  <a:ea typeface="Century Expanded Italics"/>
                  <a:cs typeface="Century Expanded Italics"/>
                  <a:sym typeface="Century Expanded Italics"/>
                </a:rPr>
                <a:t>slaiver</a:t>
              </a:r>
              <a:r>
                <a:rPr lang="en-US" sz="2499">
                  <a:solidFill>
                    <a:srgbClr val="404040"/>
                  </a:solidFill>
                  <a:latin typeface="Century Expanded"/>
                  <a:ea typeface="Century Expanded"/>
                  <a:cs typeface="Century Expanded"/>
                  <a:sym typeface="Century Expanded"/>
                </a:rPr>
                <a:t>).</a:t>
              </a:r>
            </a:p>
            <a:p>
              <a:pPr algn="l">
                <a:lnSpc>
                  <a:spcPts val="2999"/>
                </a:lnSpc>
              </a:pPr>
              <a:r>
                <a:rPr lang="en-US" sz="2499">
                  <a:solidFill>
                    <a:srgbClr val="404040"/>
                  </a:solidFill>
                  <a:latin typeface="Century Expanded"/>
                  <a:ea typeface="Century Expanded"/>
                  <a:cs typeface="Century Expanded"/>
                  <a:sym typeface="Century Expanded"/>
                </a:rPr>
                <a:t>See kiud on </a:t>
              </a:r>
              <a:r>
                <a:rPr lang="en-US" sz="2499" b="1">
                  <a:solidFill>
                    <a:srgbClr val="404040"/>
                  </a:solidFill>
                  <a:latin typeface="Century Expanded Bold"/>
                  <a:ea typeface="Century Expanded Bold"/>
                  <a:cs typeface="Century Expanded Bold"/>
                  <a:sym typeface="Century Expanded Bold"/>
                </a:rPr>
                <a:t>köiekujuline</a:t>
              </a:r>
              <a:r>
                <a:rPr lang="en-US" sz="2499">
                  <a:solidFill>
                    <a:srgbClr val="404040"/>
                  </a:solidFill>
                  <a:latin typeface="Century Expanded"/>
                  <a:ea typeface="Century Expanded"/>
                  <a:cs typeface="Century Expanded"/>
                  <a:sym typeface="Century Expanded"/>
                </a:rPr>
                <a:t> ja valmistab materjali ette järgmise, veelgi täpsema töötlusetapi jaoks.</a:t>
              </a:r>
            </a:p>
            <a:p>
              <a:pPr marL="452436" lvl="1" indent="-226218" algn="l">
                <a:lnSpc>
                  <a:spcPts val="2999"/>
                </a:lnSpc>
              </a:pPr>
              <a:endParaRPr lang="en-US" sz="2499">
                <a:solidFill>
                  <a:srgbClr val="404040"/>
                </a:solidFill>
                <a:latin typeface="Century Expanded"/>
                <a:ea typeface="Century Expanded"/>
                <a:cs typeface="Century Expanded"/>
                <a:sym typeface="Century Expanded"/>
              </a:endParaRPr>
            </a:p>
            <a:p>
              <a:pPr marL="452436" lvl="1" indent="-226218" algn="l">
                <a:lnSpc>
                  <a:spcPts val="2999"/>
                </a:lnSpc>
              </a:pPr>
              <a:r>
                <a:rPr lang="en-US" sz="2499" b="1">
                  <a:solidFill>
                    <a:srgbClr val="404040"/>
                  </a:solidFill>
                  <a:latin typeface="Century Expanded Bold"/>
                  <a:ea typeface="Century Expanded Bold"/>
                  <a:cs typeface="Century Expanded Bold"/>
                  <a:sym typeface="Century Expanded Bold"/>
                </a:rPr>
                <a:t>Joonestamine</a:t>
              </a:r>
            </a:p>
            <a:p>
              <a:pPr marL="452436" lvl="1" indent="-226218" algn="l">
                <a:lnSpc>
                  <a:spcPts val="2999"/>
                </a:lnSpc>
                <a:buFont typeface="Arial"/>
                <a:buChar char="•"/>
              </a:pPr>
              <a:r>
                <a:rPr lang="en-US" sz="2499">
                  <a:solidFill>
                    <a:srgbClr val="404040"/>
                  </a:solidFill>
                  <a:latin typeface="Century Expanded"/>
                  <a:ea typeface="Century Expanded"/>
                  <a:cs typeface="Century Expanded"/>
                  <a:sym typeface="Century Expanded"/>
                </a:rPr>
                <a:t>Joonestamise käigus </a:t>
              </a:r>
              <a:r>
                <a:rPr lang="en-US" sz="2499" b="1">
                  <a:solidFill>
                    <a:srgbClr val="404040"/>
                  </a:solidFill>
                  <a:latin typeface="Century Expanded Bold"/>
                  <a:ea typeface="Century Expanded Bold"/>
                  <a:cs typeface="Century Expanded Bold"/>
                  <a:sym typeface="Century Expanded Bold"/>
                </a:rPr>
                <a:t>ühendatakse ja sirgendatakse kuni kaheksa sliver’it, mis</a:t>
              </a:r>
              <a:r>
                <a:rPr lang="en-US" sz="2499">
                  <a:solidFill>
                    <a:srgbClr val="404040"/>
                  </a:solidFill>
                  <a:latin typeface="Century Expanded"/>
                  <a:ea typeface="Century Expanded"/>
                  <a:cs typeface="Century Expanded"/>
                  <a:sym typeface="Century Expanded"/>
                </a:rPr>
                <a:t> tagab </a:t>
              </a:r>
              <a:r>
                <a:rPr lang="en-US" sz="2499" b="1">
                  <a:solidFill>
                    <a:srgbClr val="404040"/>
                  </a:solidFill>
                  <a:latin typeface="Century Expanded Bold"/>
                  <a:ea typeface="Century Expanded Bold"/>
                  <a:cs typeface="Century Expanded Bold"/>
                  <a:sym typeface="Century Expanded Bold"/>
                </a:rPr>
                <a:t>ühtlase ja stabiilse kiudude voo</a:t>
              </a:r>
              <a:r>
                <a:rPr lang="en-US" sz="2499">
                  <a:solidFill>
                    <a:srgbClr val="404040"/>
                  </a:solidFill>
                  <a:latin typeface="Century Expanded"/>
                  <a:ea typeface="Century Expanded"/>
                  <a:cs typeface="Century Expanded"/>
                  <a:sym typeface="Century Expanded"/>
                </a:rPr>
                <a:t>, mida on lihtsam edasi töödelda.</a:t>
              </a:r>
            </a:p>
            <a:p>
              <a:pPr marL="452436" lvl="1" indent="-226218" algn="l">
                <a:lnSpc>
                  <a:spcPts val="2999"/>
                </a:lnSpc>
              </a:pPr>
              <a:r>
                <a:rPr lang="en-US" sz="2499">
                  <a:solidFill>
                    <a:srgbClr val="404040"/>
                  </a:solidFill>
                  <a:latin typeface="Century Expanded"/>
                  <a:ea typeface="Century Expanded"/>
                  <a:cs typeface="Century Expanded"/>
                  <a:sym typeface="Century Expanded"/>
                </a:rPr>
                <a:t>Tänapäevased joonestusmasinad töötavad kiirusel </a:t>
              </a:r>
              <a:r>
                <a:rPr lang="en-US" sz="2499" b="1">
                  <a:solidFill>
                    <a:srgbClr val="404040"/>
                  </a:solidFill>
                  <a:latin typeface="Century Expanded Bold"/>
                  <a:ea typeface="Century Expanded Bold"/>
                  <a:cs typeface="Century Expanded Bold"/>
                  <a:sym typeface="Century Expanded Bold"/>
                </a:rPr>
                <a:t>üle 450 meetri minutis</a:t>
              </a:r>
              <a:r>
                <a:rPr lang="en-US" sz="2499">
                  <a:solidFill>
                    <a:srgbClr val="404040"/>
                  </a:solidFill>
                  <a:latin typeface="Century Expanded"/>
                  <a:ea typeface="Century Expanded"/>
                  <a:cs typeface="Century Expanded"/>
                  <a:sym typeface="Century Expanded"/>
                </a:rPr>
                <a:t>.</a:t>
              </a:r>
            </a:p>
            <a:p>
              <a:pPr marL="452436" lvl="1" indent="-226218" algn="l">
                <a:lnSpc>
                  <a:spcPts val="3209"/>
                </a:lnSpc>
              </a:pPr>
              <a:endParaRPr lang="en-US" sz="2499">
                <a:solidFill>
                  <a:srgbClr val="404040"/>
                </a:solidFill>
                <a:latin typeface="Century Expanded"/>
                <a:ea typeface="Century Expanded"/>
                <a:cs typeface="Century Expanded"/>
                <a:sym typeface="Century Expanded"/>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Freeform 16"/>
          <p:cNvSpPr/>
          <p:nvPr/>
        </p:nvSpPr>
        <p:spPr>
          <a:xfrm>
            <a:off x="11887832" y="7037369"/>
            <a:ext cx="4472765" cy="2974534"/>
          </a:xfrm>
          <a:custGeom>
            <a:avLst/>
            <a:gdLst/>
            <a:ahLst/>
            <a:cxnLst/>
            <a:rect l="l" t="t" r="r" b="b"/>
            <a:pathLst>
              <a:path w="4472765" h="2974534">
                <a:moveTo>
                  <a:pt x="0" y="0"/>
                </a:moveTo>
                <a:lnTo>
                  <a:pt x="4472765" y="0"/>
                </a:lnTo>
                <a:lnTo>
                  <a:pt x="4472765" y="2974534"/>
                </a:lnTo>
                <a:lnTo>
                  <a:pt x="0" y="2974534"/>
                </a:lnTo>
                <a:lnTo>
                  <a:pt x="0" y="0"/>
                </a:lnTo>
                <a:close/>
              </a:path>
            </a:pathLst>
          </a:custGeom>
          <a:blipFill>
            <a:blip r:embed="rId9"/>
            <a:stretch>
              <a:fillRect/>
            </a:stretch>
          </a:blipFill>
        </p:spPr>
        <p:txBody>
          <a:bodyPr/>
          <a:lstStyle/>
          <a:p>
            <a:endParaRPr lang="et-EE"/>
          </a:p>
        </p:txBody>
      </p:sp>
      <p:sp>
        <p:nvSpPr>
          <p:cNvPr id="17" name="Freeform 17"/>
          <p:cNvSpPr/>
          <p:nvPr/>
        </p:nvSpPr>
        <p:spPr>
          <a:xfrm>
            <a:off x="12142233" y="3922169"/>
            <a:ext cx="5264024" cy="2961013"/>
          </a:xfrm>
          <a:custGeom>
            <a:avLst/>
            <a:gdLst/>
            <a:ahLst/>
            <a:cxnLst/>
            <a:rect l="l" t="t" r="r" b="b"/>
            <a:pathLst>
              <a:path w="5264024" h="2961013">
                <a:moveTo>
                  <a:pt x="0" y="0"/>
                </a:moveTo>
                <a:lnTo>
                  <a:pt x="5264023" y="0"/>
                </a:lnTo>
                <a:lnTo>
                  <a:pt x="5264023" y="2961013"/>
                </a:lnTo>
                <a:lnTo>
                  <a:pt x="0" y="2961013"/>
                </a:lnTo>
                <a:lnTo>
                  <a:pt x="0" y="0"/>
                </a:lnTo>
                <a:close/>
              </a:path>
            </a:pathLst>
          </a:custGeom>
          <a:blipFill>
            <a:blip r:embed="rId10"/>
            <a:stretch>
              <a:fillRect/>
            </a:stretch>
          </a:blipFill>
        </p:spPr>
        <p:txBody>
          <a:bodyPr/>
          <a:lstStyle/>
          <a:p>
            <a:endParaRPr lang="et-EE"/>
          </a:p>
        </p:txBody>
      </p:sp>
      <p:sp>
        <p:nvSpPr>
          <p:cNvPr id="18" name="Freeform 18"/>
          <p:cNvSpPr/>
          <p:nvPr/>
        </p:nvSpPr>
        <p:spPr>
          <a:xfrm>
            <a:off x="11838214" y="1812806"/>
            <a:ext cx="3053442" cy="2035627"/>
          </a:xfrm>
          <a:custGeom>
            <a:avLst/>
            <a:gdLst/>
            <a:ahLst/>
            <a:cxnLst/>
            <a:rect l="l" t="t" r="r" b="b"/>
            <a:pathLst>
              <a:path w="3053442" h="2035627">
                <a:moveTo>
                  <a:pt x="0" y="0"/>
                </a:moveTo>
                <a:lnTo>
                  <a:pt x="3053442" y="0"/>
                </a:lnTo>
                <a:lnTo>
                  <a:pt x="3053442" y="2035627"/>
                </a:lnTo>
                <a:lnTo>
                  <a:pt x="0" y="2035627"/>
                </a:lnTo>
                <a:lnTo>
                  <a:pt x="0" y="0"/>
                </a:lnTo>
                <a:close/>
              </a:path>
            </a:pathLst>
          </a:custGeom>
          <a:blipFill>
            <a:blip r:embed="rId11"/>
            <a:stretch>
              <a:fillRect/>
            </a:stretch>
          </a:blipFill>
        </p:spPr>
        <p:txBody>
          <a:bodyPr/>
          <a:lstStyle/>
          <a:p>
            <a:endParaRPr lang="et-EE"/>
          </a:p>
        </p:txBody>
      </p:sp>
      <p:sp>
        <p:nvSpPr>
          <p:cNvPr id="19" name="Freeform 19"/>
          <p:cNvSpPr/>
          <p:nvPr/>
        </p:nvSpPr>
        <p:spPr>
          <a:xfrm>
            <a:off x="15125155" y="1644090"/>
            <a:ext cx="3051138" cy="2034091"/>
          </a:xfrm>
          <a:custGeom>
            <a:avLst/>
            <a:gdLst/>
            <a:ahLst/>
            <a:cxnLst/>
            <a:rect l="l" t="t" r="r" b="b"/>
            <a:pathLst>
              <a:path w="3051138" h="2034091">
                <a:moveTo>
                  <a:pt x="0" y="0"/>
                </a:moveTo>
                <a:lnTo>
                  <a:pt x="3051139" y="0"/>
                </a:lnTo>
                <a:lnTo>
                  <a:pt x="3051139" y="2034091"/>
                </a:lnTo>
                <a:lnTo>
                  <a:pt x="0" y="2034091"/>
                </a:lnTo>
                <a:lnTo>
                  <a:pt x="0" y="0"/>
                </a:lnTo>
                <a:close/>
              </a:path>
            </a:pathLst>
          </a:custGeom>
          <a:blipFill>
            <a:blip r:embed="rId12"/>
            <a:stretch>
              <a:fillRect/>
            </a:stretch>
          </a:blipFill>
        </p:spPr>
        <p:txBody>
          <a:bodyPr/>
          <a:lstStyle/>
          <a:p>
            <a:endParaRPr lang="et-EE"/>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699784" y="653402"/>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Mis saab puuvillakiust peale seda?</a:t>
              </a:r>
            </a:p>
          </p:txBody>
        </p:sp>
      </p:grpSp>
      <p:grpSp>
        <p:nvGrpSpPr>
          <p:cNvPr id="12" name="Group 12"/>
          <p:cNvGrpSpPr/>
          <p:nvPr/>
        </p:nvGrpSpPr>
        <p:grpSpPr>
          <a:xfrm>
            <a:off x="1632857" y="1870365"/>
            <a:ext cx="11136087" cy="8258228"/>
            <a:chOff x="0" y="0"/>
            <a:chExt cx="14848116" cy="11010971"/>
          </a:xfrm>
        </p:grpSpPr>
        <p:sp>
          <p:nvSpPr>
            <p:cNvPr id="13" name="Freeform 13"/>
            <p:cNvSpPr/>
            <p:nvPr/>
          </p:nvSpPr>
          <p:spPr>
            <a:xfrm>
              <a:off x="0" y="0"/>
              <a:ext cx="14848115" cy="11010971"/>
            </a:xfrm>
            <a:custGeom>
              <a:avLst/>
              <a:gdLst/>
              <a:ahLst/>
              <a:cxnLst/>
              <a:rect l="l" t="t" r="r" b="b"/>
              <a:pathLst>
                <a:path w="14848115" h="11010971">
                  <a:moveTo>
                    <a:pt x="0" y="0"/>
                  </a:moveTo>
                  <a:lnTo>
                    <a:pt x="14848115" y="0"/>
                  </a:lnTo>
                  <a:lnTo>
                    <a:pt x="14848115" y="11010971"/>
                  </a:lnTo>
                  <a:lnTo>
                    <a:pt x="0" y="11010971"/>
                  </a:lnTo>
                  <a:close/>
                </a:path>
              </a:pathLst>
            </a:custGeom>
            <a:solidFill>
              <a:srgbClr val="000000">
                <a:alpha val="0"/>
              </a:srgbClr>
            </a:solidFill>
          </p:spPr>
          <p:txBody>
            <a:bodyPr/>
            <a:lstStyle/>
            <a:p>
              <a:endParaRPr lang="et-EE"/>
            </a:p>
          </p:txBody>
        </p:sp>
        <p:sp>
          <p:nvSpPr>
            <p:cNvPr id="14" name="TextBox 14"/>
            <p:cNvSpPr txBox="1"/>
            <p:nvPr/>
          </p:nvSpPr>
          <p:spPr>
            <a:xfrm>
              <a:off x="0" y="0"/>
              <a:ext cx="14848116" cy="11010971"/>
            </a:xfrm>
            <a:prstGeom prst="rect">
              <a:avLst/>
            </a:prstGeom>
          </p:spPr>
          <p:txBody>
            <a:bodyPr lIns="0" tIns="0" rIns="0" bIns="0" rtlCol="0" anchor="t"/>
            <a:lstStyle/>
            <a:p>
              <a:pPr algn="l">
                <a:lnSpc>
                  <a:spcPts val="2999"/>
                </a:lnSpc>
              </a:pPr>
              <a:r>
                <a:rPr lang="en-US" sz="2499" b="1">
                  <a:solidFill>
                    <a:srgbClr val="404040"/>
                  </a:solidFill>
                  <a:latin typeface="Century Expanded Bold"/>
                  <a:ea typeface="Century Expanded Bold"/>
                  <a:cs typeface="Century Expanded Bold"/>
                  <a:sym typeface="Century Expanded Bold"/>
                </a:rPr>
                <a:t>Eelvormimine (roving)</a:t>
              </a:r>
            </a:p>
            <a:p>
              <a:pPr algn="l">
                <a:lnSpc>
                  <a:spcPts val="2999"/>
                </a:lnSpc>
              </a:pPr>
              <a:r>
                <a:rPr lang="en-US" sz="2499">
                  <a:solidFill>
                    <a:srgbClr val="404040"/>
                  </a:solidFill>
                  <a:latin typeface="Century Expanded"/>
                  <a:ea typeface="Century Expanded"/>
                  <a:cs typeface="Century Expanded"/>
                  <a:sym typeface="Century Expanded"/>
                </a:rPr>
                <a:t>      Eelvormimise käigus venitatakse </a:t>
              </a:r>
              <a:r>
                <a:rPr lang="en-US" sz="2499" b="1">
                  <a:solidFill>
                    <a:srgbClr val="404040"/>
                  </a:solidFill>
                  <a:latin typeface="Century Expanded Bold"/>
                  <a:ea typeface="Century Expanded Bold"/>
                  <a:cs typeface="Century Expanded Bold"/>
                  <a:sym typeface="Century Expanded Bold"/>
                </a:rPr>
                <a:t>puuvillakiud õhemaks </a:t>
              </a:r>
              <a:r>
                <a:rPr lang="en-US" sz="2499">
                  <a:solidFill>
                    <a:srgbClr val="404040"/>
                  </a:solidFill>
                  <a:latin typeface="Century Expanded"/>
                  <a:ea typeface="Century Expanded"/>
                  <a:cs typeface="Century Expanded"/>
                  <a:sym typeface="Century Expanded"/>
                </a:rPr>
                <a:t>ja lisatakse neile </a:t>
              </a:r>
              <a:r>
                <a:rPr lang="en-US" sz="2499" b="1">
                  <a:solidFill>
                    <a:srgbClr val="404040"/>
                  </a:solidFill>
                  <a:latin typeface="Century Expanded Bold"/>
                  <a:ea typeface="Century Expanded Bold"/>
                  <a:cs typeface="Century Expanded Bold"/>
                  <a:sym typeface="Century Expanded Bold"/>
                </a:rPr>
                <a:t>kerge keerutus</a:t>
              </a:r>
              <a:r>
                <a:rPr lang="en-US" sz="2499">
                  <a:solidFill>
                    <a:srgbClr val="404040"/>
                  </a:solidFill>
                  <a:latin typeface="Century Expanded"/>
                  <a:ea typeface="Century Expanded"/>
                  <a:cs typeface="Century Expanded"/>
                  <a:sym typeface="Century Expanded"/>
                </a:rPr>
                <a:t>. See protsess on oluline ettevalmistus järgmisele etapile – lõnga ketramisele.</a:t>
              </a:r>
            </a:p>
            <a:p>
              <a:pPr algn="l">
                <a:lnSpc>
                  <a:spcPts val="2999"/>
                </a:lnSpc>
              </a:pPr>
              <a:endParaRPr lang="en-US" sz="2499">
                <a:solidFill>
                  <a:srgbClr val="404040"/>
                </a:solidFill>
                <a:latin typeface="Century Expanded"/>
                <a:ea typeface="Century Expanded"/>
                <a:cs typeface="Century Expanded"/>
                <a:sym typeface="Century Expanded"/>
              </a:endParaRPr>
            </a:p>
            <a:p>
              <a:pPr algn="l">
                <a:lnSpc>
                  <a:spcPts val="2999"/>
                </a:lnSpc>
              </a:pPr>
              <a:r>
                <a:rPr lang="en-US" sz="2499" b="1">
                  <a:solidFill>
                    <a:srgbClr val="404040"/>
                  </a:solidFill>
                  <a:latin typeface="Century Expanded Bold"/>
                  <a:ea typeface="Century Expanded Bold"/>
                  <a:cs typeface="Century Expanded Bold"/>
                  <a:sym typeface="Century Expanded Bold"/>
                </a:rPr>
                <a:t>Rõngaskedrus (ring spinning)</a:t>
              </a:r>
            </a:p>
            <a:p>
              <a:pPr algn="l">
                <a:lnSpc>
                  <a:spcPts val="2999"/>
                </a:lnSpc>
              </a:pPr>
              <a:r>
                <a:rPr lang="en-US" sz="2499">
                  <a:solidFill>
                    <a:srgbClr val="404040"/>
                  </a:solidFill>
                  <a:latin typeface="Century Expanded"/>
                  <a:ea typeface="Century Expanded"/>
                  <a:cs typeface="Century Expanded"/>
                  <a:sym typeface="Century Expanded"/>
                </a:rPr>
                <a:t>       Rõngaskedruse abil keerutatakse eelvormitud kiud soovitud paksusega lõngaks. Keerd lisab lõngale tugevust ja elastsust. Lõnga tihedus võib ulatuda kümnete keerutusteni ühe tolli kohta.</a:t>
              </a:r>
            </a:p>
            <a:p>
              <a:pPr algn="l">
                <a:lnSpc>
                  <a:spcPts val="2999"/>
                </a:lnSpc>
              </a:pPr>
              <a:endParaRPr lang="en-US" sz="2499">
                <a:solidFill>
                  <a:srgbClr val="404040"/>
                </a:solidFill>
                <a:latin typeface="Century Expanded"/>
                <a:ea typeface="Century Expanded"/>
                <a:cs typeface="Century Expanded"/>
                <a:sym typeface="Century Expanded"/>
              </a:endParaRPr>
            </a:p>
            <a:p>
              <a:pPr algn="l">
                <a:lnSpc>
                  <a:spcPts val="2999"/>
                </a:lnSpc>
              </a:pPr>
              <a:r>
                <a:rPr lang="en-US" sz="2499" b="1">
                  <a:solidFill>
                    <a:srgbClr val="404040"/>
                  </a:solidFill>
                  <a:latin typeface="Century Expanded Bold"/>
                  <a:ea typeface="Century Expanded Bold"/>
                  <a:cs typeface="Century Expanded Bold"/>
                  <a:sym typeface="Century Expanded Bold"/>
                </a:rPr>
                <a:t>Uuenduslikud ketramisviisid</a:t>
              </a:r>
            </a:p>
            <a:p>
              <a:pPr algn="l">
                <a:lnSpc>
                  <a:spcPts val="2999"/>
                </a:lnSpc>
              </a:pPr>
              <a:r>
                <a:rPr lang="en-US" sz="2499">
                  <a:solidFill>
                    <a:srgbClr val="404040"/>
                  </a:solidFill>
                  <a:latin typeface="Century Expanded"/>
                  <a:ea typeface="Century Expanded"/>
                  <a:cs typeface="Century Expanded"/>
                  <a:sym typeface="Century Expanded"/>
                </a:rPr>
                <a:t>       Tänapäeval kasutatakse üha enam kiiremaid meetodeid, nagu </a:t>
              </a:r>
              <a:r>
                <a:rPr lang="en-US" sz="2499" b="1">
                  <a:solidFill>
                    <a:srgbClr val="404040"/>
                  </a:solidFill>
                  <a:latin typeface="Century Expanded Bold"/>
                  <a:ea typeface="Century Expanded Bold"/>
                  <a:cs typeface="Century Expanded Bold"/>
                  <a:sym typeface="Century Expanded Bold"/>
                </a:rPr>
                <a:t>open-end ketramine</a:t>
              </a:r>
              <a:r>
                <a:rPr lang="en-US" sz="2499">
                  <a:solidFill>
                    <a:srgbClr val="404040"/>
                  </a:solidFill>
                  <a:latin typeface="Century Expanded"/>
                  <a:ea typeface="Century Expanded"/>
                  <a:cs typeface="Century Expanded"/>
                  <a:sym typeface="Century Expanded"/>
                </a:rPr>
                <a:t>, mis on kuni viis kuni kuus korda kiirem kui traditsiooniline rõngaskedrus. Samuti on levinud </a:t>
              </a:r>
              <a:r>
                <a:rPr lang="en-US" sz="2499" b="1">
                  <a:solidFill>
                    <a:srgbClr val="404040"/>
                  </a:solidFill>
                  <a:latin typeface="Century Expanded Bold"/>
                  <a:ea typeface="Century Expanded Bold"/>
                  <a:cs typeface="Century Expanded Bold"/>
                  <a:sym typeface="Century Expanded Bold"/>
                </a:rPr>
                <a:t>Air Jet ja Vortex </a:t>
              </a:r>
              <a:r>
                <a:rPr lang="en-US" sz="2499">
                  <a:solidFill>
                    <a:srgbClr val="404040"/>
                  </a:solidFill>
                  <a:latin typeface="Century Expanded"/>
                  <a:ea typeface="Century Expanded"/>
                  <a:cs typeface="Century Expanded"/>
                  <a:sym typeface="Century Expanded"/>
                </a:rPr>
                <a:t>ketramistehnoloogiad, mis kasutavad kiudude stabiliseerimiseks surveõhku. Need meetodid on kõige tootlikumad lühikese kiuga lõnga valmistamiseks.</a:t>
              </a:r>
            </a:p>
            <a:p>
              <a:pPr algn="l">
                <a:lnSpc>
                  <a:spcPts val="2999"/>
                </a:lnSpc>
              </a:pPr>
              <a:endParaRPr lang="en-US" sz="2499">
                <a:solidFill>
                  <a:srgbClr val="404040"/>
                </a:solidFill>
                <a:latin typeface="Century Expanded"/>
                <a:ea typeface="Century Expanded"/>
                <a:cs typeface="Century Expanded"/>
                <a:sym typeface="Century Expanded"/>
              </a:endParaRPr>
            </a:p>
            <a:p>
              <a:pPr algn="l">
                <a:lnSpc>
                  <a:spcPts val="2999"/>
                </a:lnSpc>
              </a:pPr>
              <a:r>
                <a:rPr lang="en-US" sz="2499" b="1">
                  <a:solidFill>
                    <a:srgbClr val="404040"/>
                  </a:solidFill>
                  <a:latin typeface="Century Expanded Bold"/>
                  <a:ea typeface="Century Expanded Bold"/>
                  <a:cs typeface="Century Expanded Bold"/>
                  <a:sym typeface="Century Expanded Bold"/>
                </a:rPr>
                <a:t>Valmis lõng</a:t>
              </a:r>
            </a:p>
            <a:p>
              <a:pPr algn="l">
                <a:lnSpc>
                  <a:spcPts val="2999"/>
                </a:lnSpc>
              </a:pPr>
              <a:r>
                <a:rPr lang="en-US" sz="2499">
                  <a:solidFill>
                    <a:srgbClr val="404040"/>
                  </a:solidFill>
                  <a:latin typeface="Century Expanded"/>
                  <a:ea typeface="Century Expanded"/>
                  <a:cs typeface="Century Expanded"/>
                  <a:sym typeface="Century Expanded"/>
                </a:rPr>
                <a:t>Pärast ketramist keritakse valmis lõng poolidele või torudele. Mitmest lõngast keerutatud </a:t>
              </a:r>
              <a:r>
                <a:rPr lang="en-US" sz="2499" b="1">
                  <a:solidFill>
                    <a:srgbClr val="404040"/>
                  </a:solidFill>
                  <a:latin typeface="Century Expanded Bold"/>
                  <a:ea typeface="Century Expanded Bold"/>
                  <a:cs typeface="Century Expanded Bold"/>
                  <a:sym typeface="Century Expanded Bold"/>
                </a:rPr>
                <a:t>ply-lõngad</a:t>
              </a:r>
              <a:r>
                <a:rPr lang="en-US" sz="2499">
                  <a:solidFill>
                    <a:srgbClr val="404040"/>
                  </a:solidFill>
                  <a:latin typeface="Century Expanded"/>
                  <a:ea typeface="Century Expanded"/>
                  <a:cs typeface="Century Expanded"/>
                  <a:sym typeface="Century Expanded"/>
                </a:rPr>
                <a:t> annavad lisatugevust. Kui ply-lõngu keeratakse veelgi kokku, saadakse eriti tugev </a:t>
              </a:r>
              <a:r>
                <a:rPr lang="en-US" sz="2499" b="1">
                  <a:solidFill>
                    <a:srgbClr val="404040"/>
                  </a:solidFill>
                  <a:latin typeface="Century Expanded Bold"/>
                  <a:ea typeface="Century Expanded Bold"/>
                  <a:cs typeface="Century Expanded Bold"/>
                  <a:sym typeface="Century Expanded Bold"/>
                </a:rPr>
                <a:t>nöörilaadne materjal</a:t>
              </a:r>
              <a:r>
                <a:rPr lang="en-US" sz="2499">
                  <a:solidFill>
                    <a:srgbClr val="404040"/>
                  </a:solidFill>
                  <a:latin typeface="Century Expanded"/>
                  <a:ea typeface="Century Expanded"/>
                  <a:cs typeface="Century Expanded"/>
                  <a:sym typeface="Century Expanded"/>
                </a:rPr>
                <a:t>, mida nimetatakse </a:t>
              </a:r>
              <a:r>
                <a:rPr lang="en-US" sz="2499" b="1">
                  <a:solidFill>
                    <a:srgbClr val="404040"/>
                  </a:solidFill>
                  <a:latin typeface="Century Expanded Bold"/>
                  <a:ea typeface="Century Expanded Bold"/>
                  <a:cs typeface="Century Expanded Bold"/>
                  <a:sym typeface="Century Expanded Bold"/>
                </a:rPr>
                <a:t>cord'iks.</a:t>
              </a:r>
            </a:p>
            <a:p>
              <a:pPr algn="l">
                <a:lnSpc>
                  <a:spcPts val="3209"/>
                </a:lnSpc>
              </a:pPr>
              <a:endParaRPr lang="en-US" sz="2499" b="1">
                <a:solidFill>
                  <a:srgbClr val="404040"/>
                </a:solidFill>
                <a:latin typeface="Century Expanded Bold"/>
                <a:ea typeface="Century Expanded Bold"/>
                <a:cs typeface="Century Expanded Bold"/>
                <a:sym typeface="Century Expanded Bold"/>
              </a:endParaRP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Freeform 16"/>
          <p:cNvSpPr/>
          <p:nvPr/>
        </p:nvSpPr>
        <p:spPr>
          <a:xfrm>
            <a:off x="13258800" y="8054659"/>
            <a:ext cx="1968829" cy="1951329"/>
          </a:xfrm>
          <a:custGeom>
            <a:avLst/>
            <a:gdLst/>
            <a:ahLst/>
            <a:cxnLst/>
            <a:rect l="l" t="t" r="r" b="b"/>
            <a:pathLst>
              <a:path w="1968829" h="1951329">
                <a:moveTo>
                  <a:pt x="0" y="0"/>
                </a:moveTo>
                <a:lnTo>
                  <a:pt x="1968830" y="0"/>
                </a:lnTo>
                <a:lnTo>
                  <a:pt x="1968830" y="1951330"/>
                </a:lnTo>
                <a:lnTo>
                  <a:pt x="0" y="1951330"/>
                </a:lnTo>
                <a:lnTo>
                  <a:pt x="0" y="0"/>
                </a:lnTo>
                <a:close/>
              </a:path>
            </a:pathLst>
          </a:custGeom>
          <a:blipFill>
            <a:blip r:embed="rId9"/>
            <a:stretch>
              <a:fillRect/>
            </a:stretch>
          </a:blipFill>
        </p:spPr>
        <p:txBody>
          <a:bodyPr/>
          <a:lstStyle/>
          <a:p>
            <a:endParaRPr lang="et-EE"/>
          </a:p>
        </p:txBody>
      </p:sp>
      <p:sp>
        <p:nvSpPr>
          <p:cNvPr id="17" name="Freeform 17"/>
          <p:cNvSpPr/>
          <p:nvPr/>
        </p:nvSpPr>
        <p:spPr>
          <a:xfrm>
            <a:off x="12390315" y="5345618"/>
            <a:ext cx="2409495" cy="1985424"/>
          </a:xfrm>
          <a:custGeom>
            <a:avLst/>
            <a:gdLst/>
            <a:ahLst/>
            <a:cxnLst/>
            <a:rect l="l" t="t" r="r" b="b"/>
            <a:pathLst>
              <a:path w="2409495" h="1985424">
                <a:moveTo>
                  <a:pt x="0" y="0"/>
                </a:moveTo>
                <a:lnTo>
                  <a:pt x="2409495" y="0"/>
                </a:lnTo>
                <a:lnTo>
                  <a:pt x="2409495" y="1985423"/>
                </a:lnTo>
                <a:lnTo>
                  <a:pt x="0" y="1985423"/>
                </a:lnTo>
                <a:lnTo>
                  <a:pt x="0" y="0"/>
                </a:lnTo>
                <a:close/>
              </a:path>
            </a:pathLst>
          </a:custGeom>
          <a:blipFill>
            <a:blip r:embed="rId10"/>
            <a:stretch>
              <a:fillRect/>
            </a:stretch>
          </a:blipFill>
        </p:spPr>
        <p:txBody>
          <a:bodyPr/>
          <a:lstStyle/>
          <a:p>
            <a:endParaRPr lang="et-EE"/>
          </a:p>
        </p:txBody>
      </p:sp>
      <p:sp>
        <p:nvSpPr>
          <p:cNvPr id="18" name="Freeform 18"/>
          <p:cNvSpPr/>
          <p:nvPr/>
        </p:nvSpPr>
        <p:spPr>
          <a:xfrm>
            <a:off x="12698878" y="3252664"/>
            <a:ext cx="5283060" cy="1775818"/>
          </a:xfrm>
          <a:custGeom>
            <a:avLst/>
            <a:gdLst/>
            <a:ahLst/>
            <a:cxnLst/>
            <a:rect l="l" t="t" r="r" b="b"/>
            <a:pathLst>
              <a:path w="5283060" h="1775818">
                <a:moveTo>
                  <a:pt x="0" y="0"/>
                </a:moveTo>
                <a:lnTo>
                  <a:pt x="5283060" y="0"/>
                </a:lnTo>
                <a:lnTo>
                  <a:pt x="5283060" y="1775819"/>
                </a:lnTo>
                <a:lnTo>
                  <a:pt x="0" y="1775819"/>
                </a:lnTo>
                <a:lnTo>
                  <a:pt x="0" y="0"/>
                </a:lnTo>
                <a:close/>
              </a:path>
            </a:pathLst>
          </a:custGeom>
          <a:blipFill>
            <a:blip r:embed="rId11"/>
            <a:stretch>
              <a:fillRect/>
            </a:stretch>
          </a:blipFill>
        </p:spPr>
        <p:txBody>
          <a:bodyPr/>
          <a:lstStyle/>
          <a:p>
            <a:endParaRPr lang="et-EE"/>
          </a:p>
        </p:txBody>
      </p:sp>
      <p:sp>
        <p:nvSpPr>
          <p:cNvPr id="19" name="Freeform 19"/>
          <p:cNvSpPr/>
          <p:nvPr/>
        </p:nvSpPr>
        <p:spPr>
          <a:xfrm>
            <a:off x="15588216" y="1148498"/>
            <a:ext cx="2393722" cy="1795291"/>
          </a:xfrm>
          <a:custGeom>
            <a:avLst/>
            <a:gdLst/>
            <a:ahLst/>
            <a:cxnLst/>
            <a:rect l="l" t="t" r="r" b="b"/>
            <a:pathLst>
              <a:path w="2393722" h="1795291">
                <a:moveTo>
                  <a:pt x="0" y="0"/>
                </a:moveTo>
                <a:lnTo>
                  <a:pt x="2393722" y="0"/>
                </a:lnTo>
                <a:lnTo>
                  <a:pt x="2393722" y="1795291"/>
                </a:lnTo>
                <a:lnTo>
                  <a:pt x="0" y="1795291"/>
                </a:lnTo>
                <a:lnTo>
                  <a:pt x="0" y="0"/>
                </a:lnTo>
                <a:close/>
              </a:path>
            </a:pathLst>
          </a:custGeom>
          <a:blipFill>
            <a:blip r:embed="rId12"/>
            <a:stretch>
              <a:fillRect/>
            </a:stretch>
          </a:blipFill>
        </p:spPr>
        <p:txBody>
          <a:bodyPr/>
          <a:lstStyle/>
          <a:p>
            <a:endParaRPr lang="et-EE"/>
          </a:p>
        </p:txBody>
      </p:sp>
      <p:sp>
        <p:nvSpPr>
          <p:cNvPr id="20" name="Freeform 20"/>
          <p:cNvSpPr/>
          <p:nvPr/>
        </p:nvSpPr>
        <p:spPr>
          <a:xfrm>
            <a:off x="14989628" y="5229789"/>
            <a:ext cx="2992310" cy="2560114"/>
          </a:xfrm>
          <a:custGeom>
            <a:avLst/>
            <a:gdLst/>
            <a:ahLst/>
            <a:cxnLst/>
            <a:rect l="l" t="t" r="r" b="b"/>
            <a:pathLst>
              <a:path w="2992310" h="2560114">
                <a:moveTo>
                  <a:pt x="0" y="0"/>
                </a:moveTo>
                <a:lnTo>
                  <a:pt x="2992309" y="0"/>
                </a:lnTo>
                <a:lnTo>
                  <a:pt x="2992309" y="2560115"/>
                </a:lnTo>
                <a:lnTo>
                  <a:pt x="0" y="2560115"/>
                </a:lnTo>
                <a:lnTo>
                  <a:pt x="0" y="0"/>
                </a:lnTo>
                <a:close/>
              </a:path>
            </a:pathLst>
          </a:custGeom>
          <a:blipFill>
            <a:blip r:embed="rId13"/>
            <a:stretch>
              <a:fillRect l="-18088" r="-18088"/>
            </a:stretch>
          </a:blipFill>
        </p:spPr>
        <p:txBody>
          <a:bodyPr/>
          <a:lstStyle/>
          <a:p>
            <a:endParaRPr lang="et-EE"/>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2699784" y="653402"/>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Mis saab puuvillalõngast?</a:t>
              </a:r>
            </a:p>
          </p:txBody>
        </p:sp>
      </p:grpSp>
      <p:grpSp>
        <p:nvGrpSpPr>
          <p:cNvPr id="12" name="Group 12"/>
          <p:cNvGrpSpPr/>
          <p:nvPr/>
        </p:nvGrpSpPr>
        <p:grpSpPr>
          <a:xfrm>
            <a:off x="1808337" y="1828800"/>
            <a:ext cx="11430018" cy="7810553"/>
            <a:chOff x="0" y="0"/>
            <a:chExt cx="15240024" cy="10414071"/>
          </a:xfrm>
        </p:grpSpPr>
        <p:sp>
          <p:nvSpPr>
            <p:cNvPr id="13" name="Freeform 13"/>
            <p:cNvSpPr/>
            <p:nvPr/>
          </p:nvSpPr>
          <p:spPr>
            <a:xfrm>
              <a:off x="0" y="0"/>
              <a:ext cx="15240023" cy="10414071"/>
            </a:xfrm>
            <a:custGeom>
              <a:avLst/>
              <a:gdLst/>
              <a:ahLst/>
              <a:cxnLst/>
              <a:rect l="l" t="t" r="r" b="b"/>
              <a:pathLst>
                <a:path w="15240023" h="10414071">
                  <a:moveTo>
                    <a:pt x="0" y="0"/>
                  </a:moveTo>
                  <a:lnTo>
                    <a:pt x="15240023" y="0"/>
                  </a:lnTo>
                  <a:lnTo>
                    <a:pt x="15240023" y="10414071"/>
                  </a:lnTo>
                  <a:lnTo>
                    <a:pt x="0" y="10414071"/>
                  </a:lnTo>
                  <a:close/>
                </a:path>
              </a:pathLst>
            </a:custGeom>
            <a:solidFill>
              <a:srgbClr val="000000">
                <a:alpha val="0"/>
              </a:srgbClr>
            </a:solidFill>
          </p:spPr>
          <p:txBody>
            <a:bodyPr/>
            <a:lstStyle/>
            <a:p>
              <a:endParaRPr lang="et-EE"/>
            </a:p>
          </p:txBody>
        </p:sp>
        <p:sp>
          <p:nvSpPr>
            <p:cNvPr id="14" name="TextBox 14"/>
            <p:cNvSpPr txBox="1"/>
            <p:nvPr/>
          </p:nvSpPr>
          <p:spPr>
            <a:xfrm>
              <a:off x="0" y="-47625"/>
              <a:ext cx="15240024" cy="10461696"/>
            </a:xfrm>
            <a:prstGeom prst="rect">
              <a:avLst/>
            </a:prstGeom>
          </p:spPr>
          <p:txBody>
            <a:bodyPr lIns="0" tIns="0" rIns="0" bIns="0" rtlCol="0" anchor="t"/>
            <a:lstStyle/>
            <a:p>
              <a:pPr algn="l">
                <a:lnSpc>
                  <a:spcPts val="3449"/>
                </a:lnSpc>
              </a:pPr>
              <a:r>
                <a:rPr lang="en-US" sz="2499" b="1">
                  <a:solidFill>
                    <a:srgbClr val="404040"/>
                  </a:solidFill>
                  <a:latin typeface="Century Expanded Bold"/>
                  <a:ea typeface="Century Expanded Bold"/>
                  <a:cs typeface="Century Expanded Bold"/>
                  <a:sym typeface="Century Expanded Bold"/>
                </a:rPr>
                <a:t>      1. Kudumine ja kangas </a:t>
              </a:r>
              <a:r>
                <a:rPr lang="en-US" sz="2499">
                  <a:solidFill>
                    <a:srgbClr val="404040"/>
                  </a:solidFill>
                  <a:latin typeface="Century Expanded"/>
                  <a:ea typeface="Century Expanded"/>
                  <a:cs typeface="Century Expanded"/>
                  <a:sym typeface="Century Expanded"/>
                </a:rPr>
                <a:t>Puuvillalõngast valmistatakse kangas, kas </a:t>
              </a:r>
              <a:r>
                <a:rPr lang="en-US" sz="2499" b="1">
                  <a:solidFill>
                    <a:srgbClr val="404040"/>
                  </a:solidFill>
                  <a:latin typeface="Century Expanded Bold"/>
                  <a:ea typeface="Century Expanded Bold"/>
                  <a:cs typeface="Century Expanded Bold"/>
                  <a:sym typeface="Century Expanded Bold"/>
                </a:rPr>
                <a:t>kudumise teel </a:t>
              </a:r>
              <a:r>
                <a:rPr lang="en-US" sz="2499">
                  <a:solidFill>
                    <a:srgbClr val="404040"/>
                  </a:solidFill>
                  <a:latin typeface="Century Expanded"/>
                  <a:ea typeface="Century Expanded"/>
                  <a:cs typeface="Century Expanded"/>
                  <a:sym typeface="Century Expanded"/>
                </a:rPr>
                <a:t>(niitide ristipidine põimumine) või </a:t>
              </a:r>
              <a:r>
                <a:rPr lang="en-US" sz="2499" b="1">
                  <a:solidFill>
                    <a:srgbClr val="404040"/>
                  </a:solidFill>
                  <a:latin typeface="Century Expanded Bold"/>
                  <a:ea typeface="Century Expanded Bold"/>
                  <a:cs typeface="Century Expanded Bold"/>
                  <a:sym typeface="Century Expanded Bold"/>
                </a:rPr>
                <a:t>kudumisel silmustesse </a:t>
              </a:r>
              <a:r>
                <a:rPr lang="en-US" sz="2499">
                  <a:solidFill>
                    <a:srgbClr val="404040"/>
                  </a:solidFill>
                  <a:latin typeface="Century Expanded"/>
                  <a:ea typeface="Century Expanded"/>
                  <a:cs typeface="Century Expanded"/>
                  <a:sym typeface="Century Expanded"/>
                </a:rPr>
                <a:t>(silmuste järjestikune moodustamine). Esimesed </a:t>
              </a:r>
              <a:r>
                <a:rPr lang="en-US" sz="2499" b="1">
                  <a:solidFill>
                    <a:srgbClr val="404040"/>
                  </a:solidFill>
                  <a:latin typeface="Century Expanded Bold"/>
                  <a:ea typeface="Century Expanded Bold"/>
                  <a:cs typeface="Century Expanded Bold"/>
                  <a:sym typeface="Century Expanded Bold"/>
                </a:rPr>
                <a:t>mehaanilised kangasteljed </a:t>
              </a:r>
              <a:r>
                <a:rPr lang="en-US" sz="2499">
                  <a:solidFill>
                    <a:srgbClr val="404040"/>
                  </a:solidFill>
                  <a:latin typeface="Century Expanded"/>
                  <a:ea typeface="Century Expanded"/>
                  <a:cs typeface="Century Expanded"/>
                  <a:sym typeface="Century Expanded"/>
                </a:rPr>
                <a:t>loodi juba 1785. aastal ja need käivitasid tööstusrevolutsiooni.</a:t>
              </a:r>
            </a:p>
            <a:p>
              <a:pPr algn="l">
                <a:lnSpc>
                  <a:spcPts val="3449"/>
                </a:lnSpc>
              </a:pPr>
              <a:r>
                <a:rPr lang="en-US" sz="2499" b="1">
                  <a:solidFill>
                    <a:srgbClr val="404040"/>
                  </a:solidFill>
                  <a:latin typeface="Century Expanded Bold"/>
                  <a:ea typeface="Century Expanded Bold"/>
                  <a:cs typeface="Century Expanded Bold"/>
                  <a:sym typeface="Century Expanded Bold"/>
                </a:rPr>
                <a:t>       2. Viimistlus ja töötlus </a:t>
              </a:r>
              <a:r>
                <a:rPr lang="en-US" sz="2499">
                  <a:solidFill>
                    <a:srgbClr val="404040"/>
                  </a:solidFill>
                  <a:latin typeface="Century Expanded"/>
                  <a:ea typeface="Century Expanded"/>
                  <a:cs typeface="Century Expanded"/>
                  <a:sym typeface="Century Expanded"/>
                </a:rPr>
                <a:t>Viimistlusprotsessides antakse kangale soovitud </a:t>
              </a:r>
              <a:r>
                <a:rPr lang="en-US" sz="2499" b="1">
                  <a:solidFill>
                    <a:srgbClr val="404040"/>
                  </a:solidFill>
                  <a:latin typeface="Century Expanded Bold"/>
                  <a:ea typeface="Century Expanded Bold"/>
                  <a:cs typeface="Century Expanded Bold"/>
                  <a:sym typeface="Century Expanded Bold"/>
                </a:rPr>
                <a:t>välimus, värv ja omadused </a:t>
              </a:r>
              <a:r>
                <a:rPr lang="en-US" sz="2499">
                  <a:solidFill>
                    <a:srgbClr val="404040"/>
                  </a:solidFill>
                  <a:latin typeface="Century Expanded"/>
                  <a:ea typeface="Century Expanded"/>
                  <a:cs typeface="Century Expanded"/>
                  <a:sym typeface="Century Expanded"/>
                </a:rPr>
                <a:t>– näiteks vetthülgavus, pehmus või kortsumiskindlus.</a:t>
              </a:r>
            </a:p>
            <a:p>
              <a:pPr algn="l">
                <a:lnSpc>
                  <a:spcPts val="3449"/>
                </a:lnSpc>
              </a:pPr>
              <a:r>
                <a:rPr lang="en-US" sz="2499">
                  <a:solidFill>
                    <a:srgbClr val="404040"/>
                  </a:solidFill>
                  <a:latin typeface="Century Expanded"/>
                  <a:ea typeface="Century Expanded"/>
                  <a:cs typeface="Century Expanded"/>
                  <a:sym typeface="Century Expanded"/>
                </a:rPr>
                <a:t>     </a:t>
              </a:r>
              <a:r>
                <a:rPr lang="en-US" sz="2499" b="1">
                  <a:solidFill>
                    <a:srgbClr val="404040"/>
                  </a:solidFill>
                  <a:latin typeface="Century Expanded Bold"/>
                  <a:ea typeface="Century Expanded Bold"/>
                  <a:cs typeface="Century Expanded Bold"/>
                  <a:sym typeface="Century Expanded Bold"/>
                </a:rPr>
                <a:t>Ühe kg kanga viimistlemiseks võib kuluda kuni 200 liitrit vett.</a:t>
              </a:r>
            </a:p>
            <a:p>
              <a:pPr algn="l">
                <a:lnSpc>
                  <a:spcPts val="3449"/>
                </a:lnSpc>
              </a:pPr>
              <a:r>
                <a:rPr lang="en-US" sz="2499" b="1">
                  <a:solidFill>
                    <a:srgbClr val="404040"/>
                  </a:solidFill>
                  <a:latin typeface="Century Expanded Bold"/>
                  <a:ea typeface="Century Expanded Bold"/>
                  <a:cs typeface="Century Expanded Bold"/>
                  <a:sym typeface="Century Expanded Bold"/>
                </a:rPr>
                <a:t>      3. Õmblus ja tootedisain</a:t>
              </a:r>
            </a:p>
            <a:p>
              <a:pPr algn="l">
                <a:lnSpc>
                  <a:spcPts val="3449"/>
                </a:lnSpc>
              </a:pPr>
              <a:r>
                <a:rPr lang="en-US" sz="2499">
                  <a:solidFill>
                    <a:srgbClr val="404040"/>
                  </a:solidFill>
                  <a:latin typeface="Century Expanded"/>
                  <a:ea typeface="Century Expanded"/>
                  <a:cs typeface="Century Expanded"/>
                  <a:sym typeface="Century Expanded"/>
                </a:rPr>
                <a:t>      Viimistletud kangas </a:t>
              </a:r>
              <a:r>
                <a:rPr lang="en-US" sz="2499" b="1">
                  <a:solidFill>
                    <a:srgbClr val="404040"/>
                  </a:solidFill>
                  <a:latin typeface="Century Expanded Bold"/>
                  <a:ea typeface="Century Expanded Bold"/>
                  <a:cs typeface="Century Expanded Bold"/>
                  <a:sym typeface="Century Expanded Bold"/>
                </a:rPr>
                <a:t>lõigatakse ja õmmeldakse rõivasteks, kodutekstiilideks või muudeks toodeteks</a:t>
              </a:r>
              <a:r>
                <a:rPr lang="en-US" sz="2499">
                  <a:solidFill>
                    <a:srgbClr val="404040"/>
                  </a:solidFill>
                  <a:latin typeface="Century Expanded"/>
                  <a:ea typeface="Century Expanded"/>
                  <a:cs typeface="Century Expanded"/>
                  <a:sym typeface="Century Expanded"/>
                </a:rPr>
                <a:t>. Keskmine T-särk sisaldab ligikaudu 40 meetrit lõnga. Global Fashion Industry Statistics ütleb, et maailmas toodetakse üle </a:t>
              </a:r>
              <a:r>
                <a:rPr lang="en-US" sz="2499" b="1">
                  <a:solidFill>
                    <a:srgbClr val="404040"/>
                  </a:solidFill>
                  <a:latin typeface="Century Expanded Bold"/>
                  <a:ea typeface="Century Expanded Bold"/>
                  <a:cs typeface="Century Expanded Bold"/>
                  <a:sym typeface="Century Expanded Bold"/>
                </a:rPr>
                <a:t>100-150 miljardi rõivaeseme aastas.</a:t>
              </a:r>
            </a:p>
            <a:p>
              <a:pPr algn="l">
                <a:lnSpc>
                  <a:spcPts val="3449"/>
                </a:lnSpc>
              </a:pPr>
              <a:r>
                <a:rPr lang="en-US" sz="2499" b="1">
                  <a:solidFill>
                    <a:srgbClr val="404040"/>
                  </a:solidFill>
                  <a:latin typeface="Century Expanded Bold"/>
                  <a:ea typeface="Century Expanded Bold"/>
                  <a:cs typeface="Century Expanded Bold"/>
                  <a:sym typeface="Century Expanded Bold"/>
                </a:rPr>
                <a:t>      4. Kasutusvaldkonnad</a:t>
              </a:r>
            </a:p>
            <a:p>
              <a:pPr algn="l">
                <a:lnSpc>
                  <a:spcPts val="3449"/>
                </a:lnSpc>
              </a:pPr>
              <a:r>
                <a:rPr lang="en-US" sz="2499">
                  <a:solidFill>
                    <a:srgbClr val="404040"/>
                  </a:solidFill>
                  <a:latin typeface="Century Expanded"/>
                  <a:ea typeface="Century Expanded"/>
                  <a:cs typeface="Century Expanded"/>
                  <a:sym typeface="Century Expanded"/>
                </a:rPr>
                <a:t>      Rõivastes, beebitoodetes, kodutekstiilides ja isegi meditsiinitoodetes.</a:t>
              </a:r>
            </a:p>
            <a:p>
              <a:pPr algn="l">
                <a:lnSpc>
                  <a:spcPts val="3449"/>
                </a:lnSpc>
              </a:pPr>
              <a:r>
                <a:rPr lang="en-US" sz="2499">
                  <a:solidFill>
                    <a:srgbClr val="404040"/>
                  </a:solidFill>
                  <a:latin typeface="Century Expanded"/>
                  <a:ea typeface="Century Expanded"/>
                  <a:cs typeface="Century Expanded"/>
                  <a:sym typeface="Century Expanded"/>
                </a:rPr>
                <a:t>      </a:t>
              </a:r>
              <a:r>
                <a:rPr lang="en-US" sz="2499" b="1">
                  <a:solidFill>
                    <a:srgbClr val="404040"/>
                  </a:solidFill>
                  <a:latin typeface="Century Expanded Bold"/>
                  <a:ea typeface="Century Expanded Bold"/>
                  <a:cs typeface="Century Expanded Bold"/>
                  <a:sym typeface="Century Expanded Bold"/>
                </a:rPr>
                <a:t>Orgaaniline puuvill laguneb looduses 5x kiiremini kui sünteetilised materjalid. Meditsiinis kasutatakse puuvilla tänu selle heale hingavusele ja nahaõrnusele.</a:t>
              </a:r>
            </a:p>
            <a:p>
              <a:pPr algn="l">
                <a:lnSpc>
                  <a:spcPts val="3209"/>
                </a:lnSpc>
              </a:pPr>
              <a:endParaRPr lang="en-US" sz="2499" b="1">
                <a:solidFill>
                  <a:srgbClr val="404040"/>
                </a:solidFill>
                <a:latin typeface="Century Expanded Bold"/>
                <a:ea typeface="Century Expanded Bold"/>
                <a:cs typeface="Century Expanded Bold"/>
                <a:sym typeface="Century Expanded Bold"/>
              </a:endParaRPr>
            </a:p>
          </p:txBody>
        </p:sp>
      </p:grpSp>
      <p:sp>
        <p:nvSpPr>
          <p:cNvPr id="15" name="Freeform 15"/>
          <p:cNvSpPr/>
          <p:nvPr/>
        </p:nvSpPr>
        <p:spPr>
          <a:xfrm>
            <a:off x="16410214" y="8229153"/>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Freeform 16"/>
          <p:cNvSpPr/>
          <p:nvPr/>
        </p:nvSpPr>
        <p:spPr>
          <a:xfrm>
            <a:off x="12338685" y="6922014"/>
            <a:ext cx="3571833" cy="2614278"/>
          </a:xfrm>
          <a:custGeom>
            <a:avLst/>
            <a:gdLst/>
            <a:ahLst/>
            <a:cxnLst/>
            <a:rect l="l" t="t" r="r" b="b"/>
            <a:pathLst>
              <a:path w="3571833" h="2614278">
                <a:moveTo>
                  <a:pt x="0" y="0"/>
                </a:moveTo>
                <a:lnTo>
                  <a:pt x="3571833" y="0"/>
                </a:lnTo>
                <a:lnTo>
                  <a:pt x="3571833" y="2614278"/>
                </a:lnTo>
                <a:lnTo>
                  <a:pt x="0" y="2614278"/>
                </a:lnTo>
                <a:lnTo>
                  <a:pt x="0" y="0"/>
                </a:lnTo>
                <a:close/>
              </a:path>
            </a:pathLst>
          </a:custGeom>
          <a:blipFill>
            <a:blip r:embed="rId9"/>
            <a:stretch>
              <a:fillRect/>
            </a:stretch>
          </a:blipFill>
        </p:spPr>
        <p:txBody>
          <a:bodyPr/>
          <a:lstStyle/>
          <a:p>
            <a:endParaRPr lang="et-EE"/>
          </a:p>
        </p:txBody>
      </p:sp>
      <p:sp>
        <p:nvSpPr>
          <p:cNvPr id="17" name="Freeform 17"/>
          <p:cNvSpPr/>
          <p:nvPr/>
        </p:nvSpPr>
        <p:spPr>
          <a:xfrm>
            <a:off x="12924099" y="581550"/>
            <a:ext cx="4188245" cy="2783438"/>
          </a:xfrm>
          <a:custGeom>
            <a:avLst/>
            <a:gdLst/>
            <a:ahLst/>
            <a:cxnLst/>
            <a:rect l="l" t="t" r="r" b="b"/>
            <a:pathLst>
              <a:path w="4188245" h="2783438">
                <a:moveTo>
                  <a:pt x="0" y="0"/>
                </a:moveTo>
                <a:lnTo>
                  <a:pt x="4188245" y="0"/>
                </a:lnTo>
                <a:lnTo>
                  <a:pt x="4188245" y="2783437"/>
                </a:lnTo>
                <a:lnTo>
                  <a:pt x="0" y="2783437"/>
                </a:lnTo>
                <a:lnTo>
                  <a:pt x="0" y="0"/>
                </a:lnTo>
                <a:close/>
              </a:path>
            </a:pathLst>
          </a:custGeom>
          <a:blipFill>
            <a:blip r:embed="rId10"/>
            <a:stretch>
              <a:fillRect/>
            </a:stretch>
          </a:blipFill>
        </p:spPr>
        <p:txBody>
          <a:bodyPr/>
          <a:lstStyle/>
          <a:p>
            <a:endParaRPr lang="et-EE"/>
          </a:p>
        </p:txBody>
      </p:sp>
      <p:sp>
        <p:nvSpPr>
          <p:cNvPr id="18" name="Freeform 18"/>
          <p:cNvSpPr/>
          <p:nvPr/>
        </p:nvSpPr>
        <p:spPr>
          <a:xfrm>
            <a:off x="13238355" y="3427136"/>
            <a:ext cx="3547416" cy="3341667"/>
          </a:xfrm>
          <a:custGeom>
            <a:avLst/>
            <a:gdLst/>
            <a:ahLst/>
            <a:cxnLst/>
            <a:rect l="l" t="t" r="r" b="b"/>
            <a:pathLst>
              <a:path w="3547416" h="3341667">
                <a:moveTo>
                  <a:pt x="0" y="0"/>
                </a:moveTo>
                <a:lnTo>
                  <a:pt x="3547416" y="0"/>
                </a:lnTo>
                <a:lnTo>
                  <a:pt x="3547416" y="3341666"/>
                </a:lnTo>
                <a:lnTo>
                  <a:pt x="0" y="3341666"/>
                </a:lnTo>
                <a:lnTo>
                  <a:pt x="0" y="0"/>
                </a:lnTo>
                <a:close/>
              </a:path>
            </a:pathLst>
          </a:custGeom>
          <a:blipFill>
            <a:blip r:embed="rId11"/>
            <a:stretch>
              <a:fillRect/>
            </a:stretch>
          </a:blipFill>
        </p:spPr>
        <p:txBody>
          <a:bodyPr/>
          <a:lstStyle/>
          <a:p>
            <a:endParaRPr lang="et-EE"/>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95250"/>
              <a:ext cx="17823374" cy="2657030"/>
            </a:xfrm>
            <a:prstGeom prst="rect">
              <a:avLst/>
            </a:prstGeom>
          </p:spPr>
          <p:txBody>
            <a:bodyPr lIns="0" tIns="0" rIns="0" bIns="0" rtlCol="0" anchor="t"/>
            <a:lstStyle/>
            <a:p>
              <a:pPr algn="l">
                <a:lnSpc>
                  <a:spcPts val="5831"/>
                </a:lnSpc>
              </a:pPr>
              <a:r>
                <a:rPr lang="en-US" sz="4859" b="1">
                  <a:solidFill>
                    <a:srgbClr val="262626"/>
                  </a:solidFill>
                  <a:latin typeface="Arial MT Pro Bold"/>
                  <a:ea typeface="Arial MT Pro Bold"/>
                  <a:cs typeface="Arial MT Pro Bold"/>
                  <a:sym typeface="Arial MT Pro Bold"/>
                </a:rPr>
                <a:t>Looduslik kangas vs sünteetiline kangas</a:t>
              </a:r>
            </a:p>
            <a:p>
              <a:pPr algn="l">
                <a:lnSpc>
                  <a:spcPts val="5831"/>
                </a:lnSpc>
              </a:pPr>
              <a:endParaRPr lang="en-US" sz="4859" b="1">
                <a:solidFill>
                  <a:srgbClr val="262626"/>
                </a:solidFill>
                <a:latin typeface="Arial MT Pro Bold"/>
                <a:ea typeface="Arial MT Pro Bold"/>
                <a:cs typeface="Arial MT Pro Bold"/>
                <a:sym typeface="Arial MT Pro Bold"/>
              </a:endParaRPr>
            </a:p>
          </p:txBody>
        </p:sp>
      </p:grpSp>
      <p:graphicFrame>
        <p:nvGraphicFramePr>
          <p:cNvPr id="12" name="Table 12"/>
          <p:cNvGraphicFramePr>
            <a:graphicFrameLocks noGrp="1"/>
          </p:cNvGraphicFramePr>
          <p:nvPr/>
        </p:nvGraphicFramePr>
        <p:xfrm>
          <a:off x="2138638" y="2091214"/>
          <a:ext cx="9426288" cy="7607220"/>
        </p:xfrm>
        <a:graphic>
          <a:graphicData uri="http://schemas.openxmlformats.org/drawingml/2006/table">
            <a:tbl>
              <a:tblPr/>
              <a:tblGrid>
                <a:gridCol w="3165552">
                  <a:extLst>
                    <a:ext uri="{9D8B030D-6E8A-4147-A177-3AD203B41FA5}">
                      <a16:colId xmlns:a16="http://schemas.microsoft.com/office/drawing/2014/main" val="20000"/>
                    </a:ext>
                  </a:extLst>
                </a:gridCol>
                <a:gridCol w="2838297">
                  <a:extLst>
                    <a:ext uri="{9D8B030D-6E8A-4147-A177-3AD203B41FA5}">
                      <a16:colId xmlns:a16="http://schemas.microsoft.com/office/drawing/2014/main" val="20001"/>
                    </a:ext>
                  </a:extLst>
                </a:gridCol>
                <a:gridCol w="3422440">
                  <a:extLst>
                    <a:ext uri="{9D8B030D-6E8A-4147-A177-3AD203B41FA5}">
                      <a16:colId xmlns:a16="http://schemas.microsoft.com/office/drawing/2014/main" val="20002"/>
                    </a:ext>
                  </a:extLst>
                </a:gridCol>
              </a:tblGrid>
              <a:tr h="419363">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Tunnusjoon</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b="1">
                          <a:solidFill>
                            <a:srgbClr val="000000"/>
                          </a:solidFill>
                          <a:latin typeface="Century Expanded Bold"/>
                          <a:ea typeface="Century Expanded Bold"/>
                          <a:cs typeface="Century Expanded Bold"/>
                          <a:sym typeface="Century Expanded Bold"/>
                        </a:rPr>
                        <a:t>Looduslik kangas</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b="1">
                          <a:solidFill>
                            <a:srgbClr val="000000"/>
                          </a:solidFill>
                          <a:latin typeface="Century Expanded Bold"/>
                          <a:ea typeface="Century Expanded Bold"/>
                          <a:cs typeface="Century Expanded Bold"/>
                          <a:sym typeface="Century Expanded Bold"/>
                        </a:rPr>
                        <a:t>Sünteetiline kangas</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83482">
                <a:tc>
                  <a:txBody>
                    <a:bodyPr/>
                    <a:lstStyle/>
                    <a:p>
                      <a:pPr algn="l">
                        <a:lnSpc>
                          <a:spcPts val="1980"/>
                        </a:lnSpc>
                        <a:defRPr/>
                      </a:pPr>
                      <a:r>
                        <a:rPr lang="en-US" sz="1650" b="1">
                          <a:solidFill>
                            <a:srgbClr val="000000"/>
                          </a:solidFill>
                          <a:latin typeface="Century Expanded Bold"/>
                          <a:ea typeface="Century Expanded Bold"/>
                          <a:cs typeface="Century Expanded Bold"/>
                          <a:sym typeface="Century Expanded Bold"/>
                        </a:rPr>
                        <a:t>Päritolu</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Taimne või loomne (nt puuvill, lina, vill, siid)</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Naftapõhine, keemiliselt toodetud (nt polüester, nailon, akrüül)</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83482">
                <a:tc>
                  <a:txBody>
                    <a:bodyPr/>
                    <a:lstStyle/>
                    <a:p>
                      <a:pPr algn="l">
                        <a:lnSpc>
                          <a:spcPts val="1980"/>
                        </a:lnSpc>
                        <a:defRPr/>
                      </a:pPr>
                      <a:r>
                        <a:rPr lang="en-US" sz="1650" b="1">
                          <a:solidFill>
                            <a:srgbClr val="000000"/>
                          </a:solidFill>
                          <a:latin typeface="Century Expanded Bold"/>
                          <a:ea typeface="Century Expanded Bold"/>
                          <a:cs typeface="Century Expanded Bold"/>
                          <a:sym typeface="Century Expanded Bold"/>
                        </a:rPr>
                        <a:t>Kangaliigid</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Puuvill, lina, kanep, bambus, siid, vill, alpaka</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Polüester, nailon, akrüül, elastaan (spandex), polüamiid</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67168">
                <a:tc>
                  <a:txBody>
                    <a:bodyPr/>
                    <a:lstStyle/>
                    <a:p>
                      <a:pPr algn="l">
                        <a:lnSpc>
                          <a:spcPts val="1980"/>
                        </a:lnSpc>
                        <a:defRPr/>
                      </a:pPr>
                      <a:r>
                        <a:rPr lang="en-US" sz="1650" b="1">
                          <a:solidFill>
                            <a:srgbClr val="000000"/>
                          </a:solidFill>
                          <a:latin typeface="Century Expanded Bold"/>
                          <a:ea typeface="Century Expanded Bold"/>
                          <a:cs typeface="Century Expanded Bold"/>
                          <a:sym typeface="Century Expanded Bold"/>
                        </a:rPr>
                        <a:t>Hingavus</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Väga hea, laseb õhku ja niiskust läbi</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Halb hingavus, “ummistab” keha</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83482">
                <a:tc>
                  <a:txBody>
                    <a:bodyPr/>
                    <a:lstStyle/>
                    <a:p>
                      <a:pPr algn="l">
                        <a:lnSpc>
                          <a:spcPts val="1980"/>
                        </a:lnSpc>
                        <a:defRPr/>
                      </a:pPr>
                      <a:r>
                        <a:rPr lang="en-US" sz="1650" b="1">
                          <a:solidFill>
                            <a:srgbClr val="000000"/>
                          </a:solidFill>
                          <a:latin typeface="Century Expanded Bold"/>
                          <a:ea typeface="Century Expanded Bold"/>
                          <a:cs typeface="Century Expanded Bold"/>
                          <a:sym typeface="Century Expanded Bold"/>
                        </a:rPr>
                        <a:t>Biolagunevus</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Jah, laguneb looduslikult</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Ei lagune looduses, lagunemine võtab sadu aastaid</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34611">
                <a:tc>
                  <a:txBody>
                    <a:bodyPr/>
                    <a:lstStyle/>
                    <a:p>
                      <a:pPr algn="l">
                        <a:lnSpc>
                          <a:spcPts val="1980"/>
                        </a:lnSpc>
                        <a:defRPr/>
                      </a:pPr>
                      <a:r>
                        <a:rPr lang="en-US" sz="1650" b="1">
                          <a:solidFill>
                            <a:srgbClr val="000000"/>
                          </a:solidFill>
                          <a:latin typeface="Century Expanded Bold"/>
                          <a:ea typeface="Century Expanded Bold"/>
                          <a:cs typeface="Century Expanded Bold"/>
                          <a:sym typeface="Century Expanded Bold"/>
                        </a:rPr>
                        <a:t>Mikroplastide eraldumine</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Ei</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Jah, eriti pesemisel</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83482">
                <a:tc>
                  <a:txBody>
                    <a:bodyPr/>
                    <a:lstStyle/>
                    <a:p>
                      <a:pPr algn="l">
                        <a:lnSpc>
                          <a:spcPts val="1980"/>
                        </a:lnSpc>
                        <a:defRPr/>
                      </a:pPr>
                      <a:r>
                        <a:rPr lang="en-US" sz="1650" b="1">
                          <a:solidFill>
                            <a:srgbClr val="000000"/>
                          </a:solidFill>
                          <a:latin typeface="Century Expanded Bold"/>
                          <a:ea typeface="Century Expanded Bold"/>
                          <a:cs typeface="Century Expanded Bold"/>
                          <a:sym typeface="Century Expanded Bold"/>
                        </a:rPr>
                        <a:t>Keskkonnamõju tootmisel</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Tihti kõrge veekulu (nt puuvill), aga vähem keemiat</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Väga suur süsiniku- ja keemiakoormus (nt polüester)</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683482">
                <a:tc>
                  <a:txBody>
                    <a:bodyPr/>
                    <a:lstStyle/>
                    <a:p>
                      <a:pPr algn="l">
                        <a:lnSpc>
                          <a:spcPts val="1980"/>
                        </a:lnSpc>
                        <a:defRPr/>
                      </a:pPr>
                      <a:r>
                        <a:rPr lang="en-US" sz="1650" b="1">
                          <a:solidFill>
                            <a:srgbClr val="000000"/>
                          </a:solidFill>
                          <a:latin typeface="Century Expanded Bold"/>
                          <a:ea typeface="Century Expanded Bold"/>
                          <a:cs typeface="Century Expanded Bold"/>
                          <a:sym typeface="Century Expanded Bold"/>
                        </a:rPr>
                        <a:t>Taaskasutus</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Võimalik (nt lõngaks, täidiseks)</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Võimalik, aga keeruline ja sageli segakiudude tõttu mittetõhus</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914973">
                <a:tc>
                  <a:txBody>
                    <a:bodyPr/>
                    <a:lstStyle/>
                    <a:p>
                      <a:pPr algn="l">
                        <a:lnSpc>
                          <a:spcPts val="1980"/>
                        </a:lnSpc>
                        <a:defRPr/>
                      </a:pPr>
                      <a:r>
                        <a:rPr lang="en-US" sz="1650" b="1">
                          <a:solidFill>
                            <a:srgbClr val="000000"/>
                          </a:solidFill>
                          <a:latin typeface="Century Expanded Bold"/>
                          <a:ea typeface="Century Expanded Bold"/>
                          <a:cs typeface="Century Expanded Bold"/>
                          <a:sym typeface="Century Expanded Bold"/>
                        </a:rPr>
                        <a:t>Tööstuslik kasutus</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Öko- ja luksusmood, beebirõivad, meditsiin, kodutekstiil</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Kiirmood, spordiriided, tööriided, ujumisriided</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667168">
                <a:tc>
                  <a:txBody>
                    <a:bodyPr/>
                    <a:lstStyle/>
                    <a:p>
                      <a:pPr algn="l">
                        <a:lnSpc>
                          <a:spcPts val="1980"/>
                        </a:lnSpc>
                        <a:defRPr/>
                      </a:pPr>
                      <a:r>
                        <a:rPr lang="en-US" sz="1650" b="1">
                          <a:solidFill>
                            <a:srgbClr val="000000"/>
                          </a:solidFill>
                          <a:latin typeface="Century Expanded Bold"/>
                          <a:ea typeface="Century Expanded Bold"/>
                          <a:cs typeface="Century Expanded Bold"/>
                          <a:sym typeface="Century Expanded Bold"/>
                        </a:rPr>
                        <a:t>Tundlikkus pesemisele</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Vajab õrnemat hooldust (vill, siid)</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Väga vastupidav, talub masina- ja keemilist pesu</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19363">
                <a:tc>
                  <a:txBody>
                    <a:bodyPr/>
                    <a:lstStyle/>
                    <a:p>
                      <a:pPr algn="l">
                        <a:lnSpc>
                          <a:spcPts val="1980"/>
                        </a:lnSpc>
                        <a:defRPr/>
                      </a:pPr>
                      <a:r>
                        <a:rPr lang="en-US" sz="1650" b="1">
                          <a:solidFill>
                            <a:srgbClr val="000000"/>
                          </a:solidFill>
                          <a:latin typeface="Century Expanded Bold"/>
                          <a:ea typeface="Century Expanded Bold"/>
                          <a:cs typeface="Century Expanded Bold"/>
                          <a:sym typeface="Century Expanded Bold"/>
                        </a:rPr>
                        <a:t>Hind</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Üldiselt kallim (nt siid, vill)</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Odavam massitootmisel</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667168">
                <a:tc>
                  <a:txBody>
                    <a:bodyPr/>
                    <a:lstStyle/>
                    <a:p>
                      <a:pPr algn="l">
                        <a:lnSpc>
                          <a:spcPts val="1980"/>
                        </a:lnSpc>
                        <a:defRPr/>
                      </a:pPr>
                      <a:r>
                        <a:rPr lang="en-US" sz="1650" b="1">
                          <a:solidFill>
                            <a:srgbClr val="000000"/>
                          </a:solidFill>
                          <a:latin typeface="Century Expanded Bold"/>
                          <a:ea typeface="Century Expanded Bold"/>
                          <a:cs typeface="Century Expanded Bold"/>
                          <a:sym typeface="Century Expanded Bold"/>
                        </a:rPr>
                        <a:t>Tarbija eelistus</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Kasvav huvi eetilise ja loodusliku vastu</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tc>
                  <a:txBody>
                    <a:bodyPr/>
                    <a:lstStyle/>
                    <a:p>
                      <a:pPr algn="l">
                        <a:lnSpc>
                          <a:spcPts val="1980"/>
                        </a:lnSpc>
                        <a:defRPr/>
                      </a:pPr>
                      <a:r>
                        <a:rPr lang="en-US" sz="1650">
                          <a:solidFill>
                            <a:srgbClr val="000000"/>
                          </a:solidFill>
                          <a:latin typeface="Century Expanded"/>
                          <a:ea typeface="Century Expanded"/>
                          <a:cs typeface="Century Expanded"/>
                          <a:sym typeface="Century Expanded"/>
                        </a:rPr>
                        <a:t>Kasutatakse laialdaselt mugavuse ja hinna tõttu</a:t>
                      </a:r>
                      <a:endParaRPr lang="en-US" sz="1100"/>
                    </a:p>
                  </a:txBody>
                  <a:tcPr marL="58258" marR="58258" marT="58258" marB="58258"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13" name="Freeform 13"/>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4" name="Freeform 14"/>
          <p:cNvSpPr/>
          <p:nvPr/>
        </p:nvSpPr>
        <p:spPr>
          <a:xfrm>
            <a:off x="11564926" y="2091215"/>
            <a:ext cx="5667375" cy="5667375"/>
          </a:xfrm>
          <a:custGeom>
            <a:avLst/>
            <a:gdLst/>
            <a:ahLst/>
            <a:cxnLst/>
            <a:rect l="l" t="t" r="r" b="b"/>
            <a:pathLst>
              <a:path w="5667375" h="5667375">
                <a:moveTo>
                  <a:pt x="0" y="0"/>
                </a:moveTo>
                <a:lnTo>
                  <a:pt x="5667376" y="0"/>
                </a:lnTo>
                <a:lnTo>
                  <a:pt x="5667376" y="5667375"/>
                </a:lnTo>
                <a:lnTo>
                  <a:pt x="0" y="5667375"/>
                </a:lnTo>
                <a:lnTo>
                  <a:pt x="0" y="0"/>
                </a:lnTo>
                <a:close/>
              </a:path>
            </a:pathLst>
          </a:custGeom>
          <a:blipFill>
            <a:blip r:embed="rId9"/>
            <a:stretch>
              <a:fillRect/>
            </a:stretch>
          </a:blipFill>
        </p:spPr>
        <p:txBody>
          <a:bodyPr/>
          <a:lstStyle/>
          <a:p>
            <a:endParaRPr lang="et-EE"/>
          </a:p>
        </p:txBody>
      </p:sp>
      <p:grpSp>
        <p:nvGrpSpPr>
          <p:cNvPr id="15" name="Group 15"/>
          <p:cNvGrpSpPr/>
          <p:nvPr/>
        </p:nvGrpSpPr>
        <p:grpSpPr>
          <a:xfrm>
            <a:off x="0" y="0"/>
            <a:ext cx="18288000" cy="685800"/>
            <a:chOff x="0" y="0"/>
            <a:chExt cx="24384000" cy="914400"/>
          </a:xfrm>
        </p:grpSpPr>
        <p:sp>
          <p:nvSpPr>
            <p:cNvPr id="16" name="Freeform 16"/>
            <p:cNvSpPr/>
            <p:nvPr/>
          </p:nvSpPr>
          <p:spPr>
            <a:xfrm>
              <a:off x="0" y="0"/>
              <a:ext cx="24384000" cy="914400"/>
            </a:xfrm>
            <a:custGeom>
              <a:avLst/>
              <a:gdLst/>
              <a:ahLst/>
              <a:cxnLst/>
              <a:rect l="l" t="t" r="r" b="b"/>
              <a:pathLst>
                <a:path w="24384000" h="914400">
                  <a:moveTo>
                    <a:pt x="0" y="0"/>
                  </a:moveTo>
                  <a:lnTo>
                    <a:pt x="24384000" y="0"/>
                  </a:lnTo>
                  <a:lnTo>
                    <a:pt x="24384000" y="914400"/>
                  </a:lnTo>
                  <a:lnTo>
                    <a:pt x="0" y="914400"/>
                  </a:lnTo>
                  <a:close/>
                </a:path>
              </a:pathLst>
            </a:custGeom>
            <a:solidFill>
              <a:srgbClr val="000000">
                <a:alpha val="0"/>
              </a:srgbClr>
            </a:solidFill>
          </p:spPr>
          <p:txBody>
            <a:bodyPr/>
            <a:lstStyle/>
            <a:p>
              <a:endParaRPr lang="et-EE"/>
            </a:p>
          </p:txBody>
        </p:sp>
        <p:sp>
          <p:nvSpPr>
            <p:cNvPr id="17" name="TextBox 17"/>
            <p:cNvSpPr txBox="1"/>
            <p:nvPr/>
          </p:nvSpPr>
          <p:spPr>
            <a:xfrm>
              <a:off x="0" y="-38100"/>
              <a:ext cx="24384000" cy="952500"/>
            </a:xfrm>
            <a:prstGeom prst="rect">
              <a:avLst/>
            </a:prstGeom>
          </p:spPr>
          <p:txBody>
            <a:bodyPr lIns="0" tIns="0" rIns="0" bIns="0" rtlCol="0" anchor="ctr"/>
            <a:lstStyle/>
            <a:p>
              <a:pPr algn="l">
                <a:lnSpc>
                  <a:spcPts val="1620"/>
                </a:lnSpc>
              </a:pPr>
              <a:r>
                <a:rPr lang="en-US" sz="1350" b="1">
                  <a:solidFill>
                    <a:srgbClr val="000000"/>
                  </a:solidFill>
                  <a:latin typeface="Arial MT Pro Bold"/>
                  <a:ea typeface="Arial MT Pro Bold"/>
                  <a:cs typeface="Arial MT Pro Bold"/>
                  <a:sym typeface="Arial MT Pro Bold"/>
                </a:rPr>
                <a:t>Looduslikud kangad vs sünteetilised kangad</a:t>
              </a:r>
            </a:p>
            <a:p>
              <a:pPr algn="l">
                <a:lnSpc>
                  <a:spcPts val="1620"/>
                </a:lnSpc>
              </a:pPr>
              <a:endParaRPr lang="en-US" sz="1350" b="1">
                <a:solidFill>
                  <a:srgbClr val="000000"/>
                </a:solidFill>
                <a:latin typeface="Arial MT Pro Bold"/>
                <a:ea typeface="Arial MT Pro Bold"/>
                <a:cs typeface="Arial MT Pro Bold"/>
                <a:sym typeface="Arial MT Pro Bold"/>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t-EE"/>
          </a:p>
        </p:txBody>
      </p:sp>
      <p:sp>
        <p:nvSpPr>
          <p:cNvPr id="3" name="Freeform 3"/>
          <p:cNvSpPr/>
          <p:nvPr/>
        </p:nvSpPr>
        <p:spPr>
          <a:xfrm>
            <a:off x="1" y="342900"/>
            <a:ext cx="4277274" cy="9957942"/>
          </a:xfrm>
          <a:custGeom>
            <a:avLst/>
            <a:gdLst/>
            <a:ahLst/>
            <a:cxnLst/>
            <a:rect l="l" t="t" r="r" b="b"/>
            <a:pathLst>
              <a:path w="4277274" h="9957942">
                <a:moveTo>
                  <a:pt x="0" y="0"/>
                </a:moveTo>
                <a:lnTo>
                  <a:pt x="4277274" y="0"/>
                </a:lnTo>
                <a:lnTo>
                  <a:pt x="4277274" y="9957942"/>
                </a:lnTo>
                <a:lnTo>
                  <a:pt x="0" y="99579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t-EE"/>
          </a:p>
        </p:txBody>
      </p:sp>
      <p:sp>
        <p:nvSpPr>
          <p:cNvPr id="4" name="Freeform 4"/>
          <p:cNvSpPr/>
          <p:nvPr/>
        </p:nvSpPr>
        <p:spPr>
          <a:xfrm>
            <a:off x="40832" y="-48"/>
            <a:ext cx="3535011" cy="10279928"/>
          </a:xfrm>
          <a:custGeom>
            <a:avLst/>
            <a:gdLst/>
            <a:ahLst/>
            <a:cxnLst/>
            <a:rect l="l" t="t" r="r" b="b"/>
            <a:pathLst>
              <a:path w="3535011" h="10279928">
                <a:moveTo>
                  <a:pt x="0" y="0"/>
                </a:moveTo>
                <a:lnTo>
                  <a:pt x="3535011" y="0"/>
                </a:lnTo>
                <a:lnTo>
                  <a:pt x="3535011" y="10279928"/>
                </a:lnTo>
                <a:lnTo>
                  <a:pt x="0" y="10279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t-EE"/>
          </a:p>
        </p:txBody>
      </p:sp>
      <p:grpSp>
        <p:nvGrpSpPr>
          <p:cNvPr id="5" name="Group 5"/>
          <p:cNvGrpSpPr/>
          <p:nvPr/>
        </p:nvGrpSpPr>
        <p:grpSpPr>
          <a:xfrm>
            <a:off x="0" y="0"/>
            <a:ext cx="274320" cy="10287000"/>
            <a:chOff x="0" y="0"/>
            <a:chExt cx="365760" cy="13716000"/>
          </a:xfrm>
        </p:grpSpPr>
        <p:sp>
          <p:nvSpPr>
            <p:cNvPr id="6" name="Freeform 6"/>
            <p:cNvSpPr/>
            <p:nvPr/>
          </p:nvSpPr>
          <p:spPr>
            <a:xfrm>
              <a:off x="0" y="0"/>
              <a:ext cx="365760" cy="13716000"/>
            </a:xfrm>
            <a:custGeom>
              <a:avLst/>
              <a:gdLst/>
              <a:ahLst/>
              <a:cxnLst/>
              <a:rect l="l" t="t" r="r" b="b"/>
              <a:pathLst>
                <a:path w="365760" h="13716000">
                  <a:moveTo>
                    <a:pt x="0" y="0"/>
                  </a:moveTo>
                  <a:lnTo>
                    <a:pt x="365760" y="0"/>
                  </a:lnTo>
                  <a:lnTo>
                    <a:pt x="365760" y="13716000"/>
                  </a:lnTo>
                  <a:lnTo>
                    <a:pt x="0" y="13716000"/>
                  </a:lnTo>
                  <a:close/>
                </a:path>
              </a:pathLst>
            </a:custGeom>
            <a:solidFill>
              <a:srgbClr val="647252"/>
            </a:solidFill>
          </p:spPr>
          <p:txBody>
            <a:bodyPr/>
            <a:lstStyle/>
            <a:p>
              <a:endParaRPr lang="et-EE"/>
            </a:p>
          </p:txBody>
        </p:sp>
      </p:grpSp>
      <p:grpSp>
        <p:nvGrpSpPr>
          <p:cNvPr id="7" name="Group 7"/>
          <p:cNvGrpSpPr/>
          <p:nvPr/>
        </p:nvGrpSpPr>
        <p:grpSpPr>
          <a:xfrm>
            <a:off x="-6283" y="1071562"/>
            <a:ext cx="2382791" cy="760946"/>
            <a:chOff x="0" y="0"/>
            <a:chExt cx="3177054" cy="1014594"/>
          </a:xfrm>
        </p:grpSpPr>
        <p:sp>
          <p:nvSpPr>
            <p:cNvPr id="8" name="Freeform 8"/>
            <p:cNvSpPr/>
            <p:nvPr/>
          </p:nvSpPr>
          <p:spPr>
            <a:xfrm>
              <a:off x="0" y="0"/>
              <a:ext cx="3195955" cy="1014603"/>
            </a:xfrm>
            <a:custGeom>
              <a:avLst/>
              <a:gdLst/>
              <a:ahLst/>
              <a:cxnLst/>
              <a:rect l="l" t="t" r="r" b="b"/>
              <a:pathLst>
                <a:path w="3195955" h="1014603">
                  <a:moveTo>
                    <a:pt x="3177032" y="537591"/>
                  </a:moveTo>
                  <a:lnTo>
                    <a:pt x="2719070" y="995553"/>
                  </a:lnTo>
                  <a:cubicBezTo>
                    <a:pt x="2716022" y="998855"/>
                    <a:pt x="2712212" y="1001903"/>
                    <a:pt x="2709164" y="1005078"/>
                  </a:cubicBezTo>
                  <a:cubicBezTo>
                    <a:pt x="2699893" y="1014603"/>
                    <a:pt x="2690241" y="1014603"/>
                    <a:pt x="2680589" y="1014603"/>
                  </a:cubicBezTo>
                  <a:lnTo>
                    <a:pt x="2499233" y="1014603"/>
                  </a:lnTo>
                  <a:lnTo>
                    <a:pt x="0" y="1007491"/>
                  </a:lnTo>
                  <a:cubicBezTo>
                    <a:pt x="2794" y="671703"/>
                    <a:pt x="5842" y="335788"/>
                    <a:pt x="8636" y="0"/>
                  </a:cubicBezTo>
                  <a:lnTo>
                    <a:pt x="2499233" y="3429"/>
                  </a:lnTo>
                  <a:lnTo>
                    <a:pt x="2680589" y="3429"/>
                  </a:lnTo>
                  <a:cubicBezTo>
                    <a:pt x="2690241" y="3429"/>
                    <a:pt x="2699766" y="12954"/>
                    <a:pt x="2709164" y="12954"/>
                  </a:cubicBezTo>
                  <a:cubicBezTo>
                    <a:pt x="2709164" y="22479"/>
                    <a:pt x="2719070" y="22479"/>
                    <a:pt x="2719070" y="22479"/>
                  </a:cubicBezTo>
                  <a:lnTo>
                    <a:pt x="3177032" y="480314"/>
                  </a:lnTo>
                  <a:cubicBezTo>
                    <a:pt x="3195955" y="499364"/>
                    <a:pt x="3195955" y="518414"/>
                    <a:pt x="3177032" y="537591"/>
                  </a:cubicBezTo>
                  <a:close/>
                </a:path>
              </a:pathLst>
            </a:custGeom>
            <a:solidFill>
              <a:srgbClr val="E78712"/>
            </a:solidFill>
          </p:spPr>
          <p:txBody>
            <a:bodyPr/>
            <a:lstStyle/>
            <a:p>
              <a:endParaRPr lang="et-EE"/>
            </a:p>
          </p:txBody>
        </p:sp>
      </p:grpSp>
      <p:grpSp>
        <p:nvGrpSpPr>
          <p:cNvPr id="9" name="Group 9"/>
          <p:cNvGrpSpPr/>
          <p:nvPr/>
        </p:nvGrpSpPr>
        <p:grpSpPr>
          <a:xfrm>
            <a:off x="3889386" y="936165"/>
            <a:ext cx="13367530" cy="1921335"/>
            <a:chOff x="0" y="0"/>
            <a:chExt cx="17823374" cy="2561780"/>
          </a:xfrm>
        </p:grpSpPr>
        <p:sp>
          <p:nvSpPr>
            <p:cNvPr id="10" name="Freeform 10"/>
            <p:cNvSpPr/>
            <p:nvPr/>
          </p:nvSpPr>
          <p:spPr>
            <a:xfrm>
              <a:off x="0" y="0"/>
              <a:ext cx="17823374" cy="2561780"/>
            </a:xfrm>
            <a:custGeom>
              <a:avLst/>
              <a:gdLst/>
              <a:ahLst/>
              <a:cxnLst/>
              <a:rect l="l" t="t" r="r" b="b"/>
              <a:pathLst>
                <a:path w="17823374" h="2561780">
                  <a:moveTo>
                    <a:pt x="0" y="0"/>
                  </a:moveTo>
                  <a:lnTo>
                    <a:pt x="17823374" y="0"/>
                  </a:lnTo>
                  <a:lnTo>
                    <a:pt x="17823374" y="2561780"/>
                  </a:lnTo>
                  <a:lnTo>
                    <a:pt x="0" y="2561780"/>
                  </a:lnTo>
                  <a:close/>
                </a:path>
              </a:pathLst>
            </a:custGeom>
            <a:solidFill>
              <a:srgbClr val="000000">
                <a:alpha val="0"/>
              </a:srgbClr>
            </a:solidFill>
          </p:spPr>
          <p:txBody>
            <a:bodyPr/>
            <a:lstStyle/>
            <a:p>
              <a:endParaRPr lang="et-EE"/>
            </a:p>
          </p:txBody>
        </p:sp>
        <p:sp>
          <p:nvSpPr>
            <p:cNvPr id="11" name="TextBox 11"/>
            <p:cNvSpPr txBox="1"/>
            <p:nvPr/>
          </p:nvSpPr>
          <p:spPr>
            <a:xfrm>
              <a:off x="0" y="-104775"/>
              <a:ext cx="17823374" cy="2666555"/>
            </a:xfrm>
            <a:prstGeom prst="rect">
              <a:avLst/>
            </a:prstGeom>
          </p:spPr>
          <p:txBody>
            <a:bodyPr lIns="0" tIns="0" rIns="0" bIns="0" rtlCol="0" anchor="t"/>
            <a:lstStyle/>
            <a:p>
              <a:pPr algn="l">
                <a:lnSpc>
                  <a:spcPts val="6480"/>
                </a:lnSpc>
              </a:pPr>
              <a:r>
                <a:rPr lang="en-US" sz="5400" b="1">
                  <a:solidFill>
                    <a:srgbClr val="262626"/>
                  </a:solidFill>
                  <a:latin typeface="Arial MT Pro Bold"/>
                  <a:ea typeface="Arial MT Pro Bold"/>
                  <a:cs typeface="Arial MT Pro Bold"/>
                  <a:sym typeface="Arial MT Pro Bold"/>
                </a:rPr>
                <a:t>Üks teksapaar</a:t>
              </a:r>
            </a:p>
            <a:p>
              <a:pPr algn="l">
                <a:lnSpc>
                  <a:spcPts val="6480"/>
                </a:lnSpc>
              </a:pPr>
              <a:endParaRPr lang="en-US" sz="5400" b="1">
                <a:solidFill>
                  <a:srgbClr val="262626"/>
                </a:solidFill>
                <a:latin typeface="Arial MT Pro Bold"/>
                <a:ea typeface="Arial MT Pro Bold"/>
                <a:cs typeface="Arial MT Pro Bold"/>
                <a:sym typeface="Arial MT Pro Bold"/>
              </a:endParaRPr>
            </a:p>
          </p:txBody>
        </p:sp>
      </p:grpSp>
      <p:grpSp>
        <p:nvGrpSpPr>
          <p:cNvPr id="12" name="Group 12"/>
          <p:cNvGrpSpPr/>
          <p:nvPr/>
        </p:nvGrpSpPr>
        <p:grpSpPr>
          <a:xfrm>
            <a:off x="2617143" y="1855686"/>
            <a:ext cx="7956008" cy="6912813"/>
            <a:chOff x="0" y="0"/>
            <a:chExt cx="10608011" cy="9217084"/>
          </a:xfrm>
        </p:grpSpPr>
        <p:sp>
          <p:nvSpPr>
            <p:cNvPr id="13" name="Freeform 13"/>
            <p:cNvSpPr/>
            <p:nvPr/>
          </p:nvSpPr>
          <p:spPr>
            <a:xfrm>
              <a:off x="0" y="0"/>
              <a:ext cx="10608011" cy="9217084"/>
            </a:xfrm>
            <a:custGeom>
              <a:avLst/>
              <a:gdLst/>
              <a:ahLst/>
              <a:cxnLst/>
              <a:rect l="l" t="t" r="r" b="b"/>
              <a:pathLst>
                <a:path w="10608011" h="9217084">
                  <a:moveTo>
                    <a:pt x="0" y="0"/>
                  </a:moveTo>
                  <a:lnTo>
                    <a:pt x="10608011" y="0"/>
                  </a:lnTo>
                  <a:lnTo>
                    <a:pt x="10608011" y="9217084"/>
                  </a:lnTo>
                  <a:lnTo>
                    <a:pt x="0" y="9217084"/>
                  </a:lnTo>
                  <a:close/>
                </a:path>
              </a:pathLst>
            </a:custGeom>
            <a:solidFill>
              <a:srgbClr val="000000">
                <a:alpha val="0"/>
              </a:srgbClr>
            </a:solidFill>
          </p:spPr>
          <p:txBody>
            <a:bodyPr/>
            <a:lstStyle/>
            <a:p>
              <a:endParaRPr lang="et-EE"/>
            </a:p>
          </p:txBody>
        </p:sp>
        <p:sp>
          <p:nvSpPr>
            <p:cNvPr id="14" name="TextBox 14"/>
            <p:cNvSpPr txBox="1"/>
            <p:nvPr/>
          </p:nvSpPr>
          <p:spPr>
            <a:xfrm>
              <a:off x="0" y="-57150"/>
              <a:ext cx="10608011" cy="9274234"/>
            </a:xfrm>
            <a:prstGeom prst="rect">
              <a:avLst/>
            </a:prstGeom>
          </p:spPr>
          <p:txBody>
            <a:bodyPr lIns="0" tIns="0" rIns="0" bIns="0" rtlCol="0" anchor="t"/>
            <a:lstStyle/>
            <a:p>
              <a:pPr algn="l">
                <a:lnSpc>
                  <a:spcPts val="3120"/>
                </a:lnSpc>
              </a:pPr>
              <a:endParaRPr/>
            </a:p>
            <a:p>
              <a:pPr marL="470535" lvl="1" indent="-235268" algn="l">
                <a:lnSpc>
                  <a:spcPts val="3120"/>
                </a:lnSpc>
                <a:buFont typeface="Arial"/>
                <a:buChar char="•"/>
              </a:pPr>
              <a:r>
                <a:rPr lang="en-US" sz="2600">
                  <a:solidFill>
                    <a:srgbClr val="404040"/>
                  </a:solidFill>
                  <a:latin typeface="Arial MT Pro"/>
                  <a:ea typeface="Arial MT Pro"/>
                  <a:cs typeface="Arial MT Pro"/>
                  <a:sym typeface="Arial MT Pro"/>
                </a:rPr>
                <a:t>Teksapaar vajab tootmiseks 10 000 liitrit vett – sama palju kui inimene joob 10 aastaga. </a:t>
              </a:r>
            </a:p>
            <a:p>
              <a:pPr algn="l">
                <a:lnSpc>
                  <a:spcPts val="3120"/>
                </a:lnSpc>
              </a:pPr>
              <a:endParaRPr lang="en-US" sz="2600">
                <a:solidFill>
                  <a:srgbClr val="404040"/>
                </a:solidFill>
                <a:latin typeface="Arial MT Pro"/>
                <a:ea typeface="Arial MT Pro"/>
                <a:cs typeface="Arial MT Pro"/>
                <a:sym typeface="Arial MT Pro"/>
              </a:endParaRPr>
            </a:p>
            <a:p>
              <a:pPr algn="l">
                <a:lnSpc>
                  <a:spcPts val="3120"/>
                </a:lnSpc>
              </a:pPr>
              <a:r>
                <a:rPr lang="en-US" sz="2600">
                  <a:solidFill>
                    <a:srgbClr val="404040"/>
                  </a:solidFill>
                  <a:latin typeface="Century Expanded"/>
                  <a:ea typeface="Century Expanded"/>
                  <a:cs typeface="Century Expanded"/>
                  <a:sym typeface="Century Expanded"/>
                </a:rPr>
                <a:t>🧵 Teksapükse tehakse denimkangast, mille</a:t>
              </a:r>
            </a:p>
            <a:p>
              <a:pPr marL="470535" lvl="1" indent="-235268" algn="l">
                <a:lnSpc>
                  <a:spcPts val="3120"/>
                </a:lnSpc>
              </a:pPr>
              <a:endParaRPr lang="en-US" sz="2600">
                <a:solidFill>
                  <a:srgbClr val="404040"/>
                </a:solidFill>
                <a:latin typeface="Century Expanded"/>
                <a:ea typeface="Century Expanded"/>
                <a:cs typeface="Century Expanded"/>
                <a:sym typeface="Century Expanded"/>
              </a:endParaRPr>
            </a:p>
            <a:p>
              <a:pPr marL="470535" lvl="1" indent="-235268" algn="l">
                <a:lnSpc>
                  <a:spcPts val="3120"/>
                </a:lnSpc>
                <a:buFont typeface="Arial"/>
                <a:buChar char="•"/>
              </a:pPr>
              <a:r>
                <a:rPr lang="en-US" sz="2600">
                  <a:solidFill>
                    <a:srgbClr val="404040"/>
                  </a:solidFill>
                  <a:latin typeface="Arial MT Pro"/>
                  <a:ea typeface="Arial MT Pro"/>
                  <a:cs typeface="Arial MT Pro"/>
                  <a:sym typeface="Arial MT Pro"/>
                </a:rPr>
                <a:t>materjal: traditsiooniliselt 100% puuvill</a:t>
              </a:r>
            </a:p>
            <a:p>
              <a:pPr algn="l">
                <a:lnSpc>
                  <a:spcPts val="3120"/>
                </a:lnSpc>
              </a:pPr>
              <a:endParaRPr lang="en-US" sz="2600">
                <a:solidFill>
                  <a:srgbClr val="404040"/>
                </a:solidFill>
                <a:latin typeface="Arial MT Pro"/>
                <a:ea typeface="Arial MT Pro"/>
                <a:cs typeface="Arial MT Pro"/>
                <a:sym typeface="Arial MT Pro"/>
              </a:endParaRPr>
            </a:p>
            <a:p>
              <a:pPr marL="470535" lvl="1" indent="-235268" algn="l">
                <a:lnSpc>
                  <a:spcPts val="3120"/>
                </a:lnSpc>
                <a:buFont typeface="Arial"/>
                <a:buChar char="•"/>
              </a:pPr>
              <a:r>
                <a:rPr lang="en-US" sz="2600">
                  <a:solidFill>
                    <a:srgbClr val="404040"/>
                  </a:solidFill>
                  <a:latin typeface="Arial MT Pro"/>
                  <a:ea typeface="Arial MT Pro"/>
                  <a:cs typeface="Arial MT Pro"/>
                  <a:sym typeface="Arial MT Pro"/>
                </a:rPr>
                <a:t>kangas: denim on spetsiaalne kahevärviline kangas, kus ühed lõimed (enamasti sinised) jooksevad pikisuunas ja teised (enamasti valged) risti</a:t>
              </a:r>
            </a:p>
            <a:p>
              <a:pPr algn="l">
                <a:lnSpc>
                  <a:spcPts val="3120"/>
                </a:lnSpc>
              </a:pPr>
              <a:endParaRPr lang="en-US" sz="2600">
                <a:solidFill>
                  <a:srgbClr val="404040"/>
                </a:solidFill>
                <a:latin typeface="Arial MT Pro"/>
                <a:ea typeface="Arial MT Pro"/>
                <a:cs typeface="Arial MT Pro"/>
                <a:sym typeface="Arial MT Pro"/>
              </a:endParaRPr>
            </a:p>
            <a:p>
              <a:pPr marL="470535" lvl="1" indent="-235268" algn="l">
                <a:lnSpc>
                  <a:spcPts val="3120"/>
                </a:lnSpc>
              </a:pPr>
              <a:r>
                <a:rPr lang="en-US" sz="2600">
                  <a:solidFill>
                    <a:srgbClr val="404040"/>
                  </a:solidFill>
                  <a:latin typeface="Arial MT Pro"/>
                  <a:ea typeface="Arial MT Pro"/>
                  <a:cs typeface="Arial MT Pro"/>
                  <a:sym typeface="Arial MT Pro"/>
                </a:rPr>
                <a:t>omadused: vastupidav, hästi kulumiskindel ja aja jooksul "elav" – ehk kulub isikupäraselt</a:t>
              </a:r>
            </a:p>
          </p:txBody>
        </p:sp>
      </p:grpSp>
      <p:sp>
        <p:nvSpPr>
          <p:cNvPr id="15" name="Freeform 15"/>
          <p:cNvSpPr/>
          <p:nvPr/>
        </p:nvSpPr>
        <p:spPr>
          <a:xfrm>
            <a:off x="16410214" y="8313732"/>
            <a:ext cx="1698171" cy="1698171"/>
          </a:xfrm>
          <a:custGeom>
            <a:avLst/>
            <a:gdLst/>
            <a:ahLst/>
            <a:cxnLst/>
            <a:rect l="l" t="t" r="r" b="b"/>
            <a:pathLst>
              <a:path w="1698171" h="1698171">
                <a:moveTo>
                  <a:pt x="0" y="0"/>
                </a:moveTo>
                <a:lnTo>
                  <a:pt x="1698172" y="0"/>
                </a:lnTo>
                <a:lnTo>
                  <a:pt x="1698172" y="1698171"/>
                </a:lnTo>
                <a:lnTo>
                  <a:pt x="0" y="1698171"/>
                </a:lnTo>
                <a:lnTo>
                  <a:pt x="0" y="0"/>
                </a:lnTo>
                <a:close/>
              </a:path>
            </a:pathLst>
          </a:custGeom>
          <a:blipFill>
            <a:blip r:embed="rId8"/>
            <a:stretch>
              <a:fillRect/>
            </a:stretch>
          </a:blipFill>
        </p:spPr>
        <p:txBody>
          <a:bodyPr/>
          <a:lstStyle/>
          <a:p>
            <a:endParaRPr lang="et-EE"/>
          </a:p>
        </p:txBody>
      </p:sp>
      <p:sp>
        <p:nvSpPr>
          <p:cNvPr id="16" name="Freeform 16" descr="9 Different Types of Jeans—and How to Pick the Best One for You"/>
          <p:cNvSpPr/>
          <p:nvPr/>
        </p:nvSpPr>
        <p:spPr>
          <a:xfrm>
            <a:off x="11019543" y="3166879"/>
            <a:ext cx="5940663" cy="3953241"/>
          </a:xfrm>
          <a:custGeom>
            <a:avLst/>
            <a:gdLst/>
            <a:ahLst/>
            <a:cxnLst/>
            <a:rect l="l" t="t" r="r" b="b"/>
            <a:pathLst>
              <a:path w="5940663" h="3953241">
                <a:moveTo>
                  <a:pt x="0" y="0"/>
                </a:moveTo>
                <a:lnTo>
                  <a:pt x="5940663" y="0"/>
                </a:lnTo>
                <a:lnTo>
                  <a:pt x="5940663" y="3953241"/>
                </a:lnTo>
                <a:lnTo>
                  <a:pt x="0" y="3953241"/>
                </a:lnTo>
                <a:lnTo>
                  <a:pt x="0" y="0"/>
                </a:lnTo>
                <a:close/>
              </a:path>
            </a:pathLst>
          </a:custGeom>
          <a:blipFill>
            <a:blip r:embed="rId9"/>
            <a:stretch>
              <a:fillRect/>
            </a:stretch>
          </a:blipFill>
        </p:spPr>
        <p:txBody>
          <a:bodyPr/>
          <a:lstStyle/>
          <a:p>
            <a:endParaRPr lang="et-EE"/>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1393</Words>
  <Application>Microsoft Office PowerPoint</Application>
  <PresentationFormat>Custom</PresentationFormat>
  <Paragraphs>166</Paragraphs>
  <Slides>13</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13</vt:i4>
      </vt:variant>
    </vt:vector>
  </HeadingPairs>
  <TitlesOfParts>
    <vt:vector size="26" baseType="lpstr">
      <vt:lpstr>Arial</vt:lpstr>
      <vt:lpstr>Calibri (MS)</vt:lpstr>
      <vt:lpstr>Trebuchet MS</vt:lpstr>
      <vt:lpstr>Century Expanded</vt:lpstr>
      <vt:lpstr>Calibri (MS) Bold</vt:lpstr>
      <vt:lpstr>Arial MT Pro</vt:lpstr>
      <vt:lpstr>Arial MT Pro Italics</vt:lpstr>
      <vt:lpstr>Arial MT Pro Bold</vt:lpstr>
      <vt:lpstr>Calibri</vt:lpstr>
      <vt:lpstr>Trebuchet MS Bold</vt:lpstr>
      <vt:lpstr>Century Expanded Bold</vt:lpstr>
      <vt:lpstr>Century Expanded Italics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Tekstiilitööstuse keskkonnamõjud Eestis ja mujal Puuvilla kasvatamine Erinevad arvud tekstiilitööstuses Tekstiilitööstuse võimalused Jätkusuutlikus tekstiilitööstuses</dc:title>
  <cp:lastModifiedBy>Kaja Riiberg</cp:lastModifiedBy>
  <cp:revision>3</cp:revision>
  <dcterms:created xsi:type="dcterms:W3CDTF">2006-08-16T00:00:00Z</dcterms:created>
  <dcterms:modified xsi:type="dcterms:W3CDTF">2025-10-14T10:11:02Z</dcterms:modified>
  <dc:identifier>DAGlP8MBcN4</dc:identifier>
</cp:coreProperties>
</file>