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8"/>
  </p:notesMasterIdLst>
  <p:sldIdLst>
    <p:sldId id="270" r:id="rId4"/>
    <p:sldId id="259" r:id="rId5"/>
    <p:sldId id="313" r:id="rId6"/>
    <p:sldId id="312" r:id="rId7"/>
    <p:sldId id="265" r:id="rId8"/>
    <p:sldId id="271" r:id="rId9"/>
    <p:sldId id="276" r:id="rId10"/>
    <p:sldId id="281" r:id="rId11"/>
    <p:sldId id="286" r:id="rId12"/>
    <p:sldId id="291" r:id="rId13"/>
    <p:sldId id="296" r:id="rId14"/>
    <p:sldId id="301" r:id="rId15"/>
    <p:sldId id="307" r:id="rId16"/>
    <p:sldId id="257" r:id="rId17"/>
    <p:sldId id="262" r:id="rId18"/>
    <p:sldId id="263" r:id="rId19"/>
    <p:sldId id="264" r:id="rId20"/>
    <p:sldId id="266" r:id="rId21"/>
    <p:sldId id="267" r:id="rId22"/>
    <p:sldId id="268" r:id="rId23"/>
    <p:sldId id="269" r:id="rId24"/>
    <p:sldId id="272" r:id="rId25"/>
    <p:sldId id="273" r:id="rId26"/>
    <p:sldId id="274" r:id="rId27"/>
    <p:sldId id="275" r:id="rId28"/>
    <p:sldId id="277" r:id="rId29"/>
    <p:sldId id="279" r:id="rId30"/>
    <p:sldId id="280" r:id="rId31"/>
    <p:sldId id="278" r:id="rId32"/>
    <p:sldId id="282" r:id="rId33"/>
    <p:sldId id="283" r:id="rId34"/>
    <p:sldId id="284" r:id="rId35"/>
    <p:sldId id="285" r:id="rId36"/>
    <p:sldId id="287" r:id="rId37"/>
    <p:sldId id="288" r:id="rId38"/>
    <p:sldId id="289" r:id="rId39"/>
    <p:sldId id="290" r:id="rId40"/>
    <p:sldId id="293" r:id="rId41"/>
    <p:sldId id="292" r:id="rId42"/>
    <p:sldId id="294" r:id="rId43"/>
    <p:sldId id="295" r:id="rId44"/>
    <p:sldId id="297" r:id="rId45"/>
    <p:sldId id="298" r:id="rId46"/>
    <p:sldId id="299" r:id="rId47"/>
    <p:sldId id="300" r:id="rId48"/>
    <p:sldId id="302" r:id="rId49"/>
    <p:sldId id="303" r:id="rId50"/>
    <p:sldId id="304" r:id="rId51"/>
    <p:sldId id="305" r:id="rId52"/>
    <p:sldId id="308" r:id="rId53"/>
    <p:sldId id="310" r:id="rId54"/>
    <p:sldId id="309" r:id="rId55"/>
    <p:sldId id="311" r:id="rId56"/>
    <p:sldId id="315" r:id="rId5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16" d="100"/>
          <a:sy n="116"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BDC8A-66D3-4C5B-A142-78FA4C488179}" type="datetimeFigureOut">
              <a:rPr lang="et-EE" smtClean="0"/>
              <a:t>14.01.2021</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DF114-220C-4C22-9CC6-0970E2C5D259}" type="slidenum">
              <a:rPr lang="et-EE" smtClean="0"/>
              <a:t>‹#›</a:t>
            </a:fld>
            <a:endParaRPr lang="et-EE"/>
          </a:p>
        </p:txBody>
      </p:sp>
    </p:spTree>
    <p:extLst>
      <p:ext uri="{BB962C8B-B14F-4D97-AF65-F5344CB8AC3E}">
        <p14:creationId xmlns:p14="http://schemas.microsoft.com/office/powerpoint/2010/main" val="368715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446088" y="676275"/>
            <a:ext cx="4351337" cy="2447925"/>
          </a:xfrm>
          <a:prstGeom prst="rect">
            <a:avLst/>
          </a:prstGeom>
          <a:noFill/>
          <a:ln w="12700">
            <a:solidFill>
              <a:prstClr val="black"/>
            </a:solidFill>
          </a:ln>
        </p:spPr>
      </p:sp>
      <p:sp>
        <p:nvSpPr>
          <p:cNvPr id="3" name="Märkmete kohatäide 2"/>
          <p:cNvSpPr>
            <a:spLocks noGrp="1"/>
          </p:cNvSpPr>
          <p:nvPr>
            <p:ph type="body" idx="1"/>
          </p:nvPr>
        </p:nvSpPr>
        <p:spPr>
          <a:xfrm>
            <a:off x="967717" y="3229638"/>
            <a:ext cx="5683156" cy="5799191"/>
          </a:xfrm>
        </p:spPr>
        <p:txBody>
          <a:bodyPr/>
          <a:lstStyle/>
          <a:p>
            <a:r>
              <a:rPr lang="et-EE" dirty="0">
                <a:cs typeface="Times New Roman" panose="02020603050405020304" pitchFamily="18" charset="0"/>
              </a:rPr>
              <a:t>2020 aastal on Keskkonnaameti üheks teavituse peateemaks KOHTUMINE METSLOOMAGA. </a:t>
            </a:r>
          </a:p>
          <a:p>
            <a:endParaRPr lang="et-EE" dirty="0">
              <a:cs typeface="Times New Roman" panose="02020603050405020304" pitchFamily="18" charset="0"/>
            </a:endParaRPr>
          </a:p>
          <a:p>
            <a:r>
              <a:rPr lang="et-EE" dirty="0">
                <a:cs typeface="Times New Roman" panose="02020603050405020304" pitchFamily="18" charset="0"/>
              </a:rPr>
              <a:t>Ühiskonnas toimub pidev linnastumine ja kaugenemine loodusest… </a:t>
            </a:r>
            <a:br>
              <a:rPr lang="et-EE" dirty="0">
                <a:cs typeface="Times New Roman" panose="02020603050405020304" pitchFamily="18" charset="0"/>
              </a:rPr>
            </a:br>
            <a:r>
              <a:rPr lang="et-EE" dirty="0">
                <a:cs typeface="Times New Roman" panose="02020603050405020304" pitchFamily="18" charset="0"/>
              </a:rPr>
              <a:t>On hakanud välja paistma inimeste väga lihtsustunud arusaam ja kesised ning piiratud teadmised looduse üldisest toimimisest. </a:t>
            </a:r>
            <a:br>
              <a:rPr lang="et-EE" dirty="0">
                <a:cs typeface="Times New Roman" panose="02020603050405020304" pitchFamily="18" charset="0"/>
              </a:rPr>
            </a:br>
            <a:r>
              <a:rPr lang="et-EE" dirty="0">
                <a:cs typeface="Times New Roman" panose="02020603050405020304" pitchFamily="18" charset="0"/>
              </a:rPr>
              <a:t>Samas jagame ühist eluruumi Eestimaa pinnal teiste elusolenditega, sh metsloomadega.</a:t>
            </a:r>
            <a:br>
              <a:rPr lang="et-EE" dirty="0">
                <a:cs typeface="Times New Roman" panose="02020603050405020304" pitchFamily="18" charset="0"/>
              </a:rPr>
            </a:br>
            <a:r>
              <a:rPr lang="et-EE" u="sng" dirty="0">
                <a:cs typeface="Times New Roman" panose="02020603050405020304" pitchFamily="18" charset="0"/>
              </a:rPr>
              <a:t>Me peame teadma metsloomade elust, et oskaksime nende vajadustega arvestada. </a:t>
            </a:r>
            <a:r>
              <a:rPr lang="et-EE" dirty="0">
                <a:cs typeface="Times New Roman" panose="02020603050405020304" pitchFamily="18" charset="0"/>
              </a:rPr>
              <a:t/>
            </a:r>
            <a:br>
              <a:rPr lang="et-EE" dirty="0">
                <a:cs typeface="Times New Roman" panose="02020603050405020304" pitchFamily="18" charset="0"/>
              </a:rPr>
            </a:br>
            <a:r>
              <a:rPr lang="et-EE" dirty="0">
                <a:cs typeface="Times New Roman" panose="02020603050405020304" pitchFamily="18" charset="0"/>
              </a:rPr>
              <a:t>Seda on raske teha, kui loodust hästi ei tunne. </a:t>
            </a:r>
          </a:p>
          <a:p>
            <a:r>
              <a:rPr lang="et-EE" dirty="0">
                <a:cs typeface="Times New Roman" panose="02020603050405020304" pitchFamily="18" charset="0"/>
              </a:rPr>
              <a:t/>
            </a:r>
            <a:br>
              <a:rPr lang="et-EE" dirty="0">
                <a:cs typeface="Times New Roman" panose="02020603050405020304" pitchFamily="18" charset="0"/>
              </a:rPr>
            </a:br>
            <a:r>
              <a:rPr lang="et-EE" b="1" dirty="0">
                <a:cs typeface="Times New Roman" panose="02020603050405020304" pitchFamily="18" charset="0"/>
              </a:rPr>
              <a:t>Sel põhjusel on vaja tõsta inimeste teadlikkust metsloomade:</a:t>
            </a:r>
          </a:p>
          <a:p>
            <a:pPr lvl="1"/>
            <a:r>
              <a:rPr lang="et-EE" dirty="0" smtClean="0">
                <a:latin typeface="+mn-lt"/>
                <a:cs typeface="Times New Roman" panose="02020603050405020304" pitchFamily="18" charset="0"/>
              </a:rPr>
              <a:t>- loomulikust eluringist aastaaegade rütmis; </a:t>
            </a:r>
          </a:p>
          <a:p>
            <a:pPr lvl="1"/>
            <a:r>
              <a:rPr lang="et-EE" dirty="0" smtClean="0">
                <a:latin typeface="+mn-lt"/>
                <a:cs typeface="Times New Roman" panose="02020603050405020304" pitchFamily="18" charset="0"/>
              </a:rPr>
              <a:t>-</a:t>
            </a:r>
            <a:r>
              <a:rPr lang="et-EE" baseline="0" dirty="0" smtClean="0">
                <a:latin typeface="+mn-lt"/>
                <a:cs typeface="Times New Roman" panose="02020603050405020304" pitchFamily="18" charset="0"/>
              </a:rPr>
              <a:t> </a:t>
            </a:r>
            <a:r>
              <a:rPr lang="et-EE" dirty="0" smtClean="0">
                <a:latin typeface="+mn-lt"/>
                <a:cs typeface="Times New Roman" panose="02020603050405020304" pitchFamily="18" charset="0"/>
              </a:rPr>
              <a:t>igapäevastest vajadustest; </a:t>
            </a:r>
          </a:p>
          <a:p>
            <a:pPr lvl="1">
              <a:defRPr/>
            </a:pPr>
            <a:r>
              <a:rPr lang="et-EE" dirty="0" smtClean="0">
                <a:latin typeface="+mn-lt"/>
                <a:cs typeface="Times New Roman" panose="02020603050405020304" pitchFamily="18" charset="0"/>
              </a:rPr>
              <a:t>- </a:t>
            </a:r>
            <a:r>
              <a:rPr lang="et-EE" baseline="0" dirty="0" smtClean="0">
                <a:latin typeface="+mn-lt"/>
                <a:cs typeface="Times New Roman" panose="02020603050405020304" pitchFamily="18" charset="0"/>
              </a:rPr>
              <a:t>olukordadest, kus inimene kindlasti ei tohiks sekkuda nende ellu;</a:t>
            </a:r>
          </a:p>
          <a:p>
            <a:pPr lvl="1">
              <a:defRPr/>
            </a:pPr>
            <a:r>
              <a:rPr lang="et-EE" baseline="0" dirty="0" smtClean="0">
                <a:latin typeface="+mn-lt"/>
                <a:cs typeface="Times New Roman" panose="02020603050405020304" pitchFamily="18" charset="0"/>
              </a:rPr>
              <a:t> - </a:t>
            </a:r>
            <a:r>
              <a:rPr lang="et-EE" dirty="0" smtClean="0">
                <a:latin typeface="+mn-lt"/>
                <a:cs typeface="Times New Roman" panose="02020603050405020304" pitchFamily="18" charset="0"/>
              </a:rPr>
              <a:t>probleemsetest olukordadest, kus inimene peaks sekkuma nende</a:t>
            </a:r>
            <a:r>
              <a:rPr lang="et-EE" baseline="0" dirty="0" smtClean="0">
                <a:latin typeface="+mn-lt"/>
                <a:cs typeface="Times New Roman" panose="02020603050405020304" pitchFamily="18" charset="0"/>
              </a:rPr>
              <a:t> </a:t>
            </a:r>
            <a:r>
              <a:rPr lang="et-EE" dirty="0" smtClean="0">
                <a:latin typeface="+mn-lt"/>
                <a:cs typeface="Times New Roman" panose="02020603050405020304" pitchFamily="18" charset="0"/>
              </a:rPr>
              <a:t>ellu.</a:t>
            </a:r>
            <a:endParaRPr lang="et-EE" baseline="0" dirty="0" smtClean="0">
              <a:latin typeface="+mn-lt"/>
            </a:endParaRPr>
          </a:p>
        </p:txBody>
      </p:sp>
      <p:sp>
        <p:nvSpPr>
          <p:cNvPr id="4" name="Slaidinumbri kohatäide 3"/>
          <p:cNvSpPr>
            <a:spLocks noGrp="1"/>
          </p:cNvSpPr>
          <p:nvPr>
            <p:ph type="sldNum" idx="10"/>
          </p:nvPr>
        </p:nvSpPr>
        <p:spPr/>
        <p:txBody>
          <a:bodyPr/>
          <a:lstStyle/>
          <a:p>
            <a:pPr algn="r"/>
            <a:fld id="{24311F72-9CF7-4EB9-BD47-1D7DA9242946}" type="slidenum">
              <a:rPr lang="et-EE" sz="1300">
                <a:solidFill>
                  <a:prstClr val="black"/>
                </a:solidFill>
                <a:latin typeface="Times New Roman"/>
              </a:rPr>
              <a:pPr algn="r"/>
              <a:t>1</a:t>
            </a:fld>
            <a:endParaRPr lang="et-EE">
              <a:solidFill>
                <a:prstClr val="black"/>
              </a:solidFill>
              <a:latin typeface="Arial"/>
            </a:endParaRPr>
          </a:p>
        </p:txBody>
      </p:sp>
    </p:spTree>
    <p:extLst>
      <p:ext uri="{BB962C8B-B14F-4D97-AF65-F5344CB8AC3E}">
        <p14:creationId xmlns:p14="http://schemas.microsoft.com/office/powerpoint/2010/main" val="201095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58775" y="687388"/>
            <a:ext cx="4464050" cy="2511425"/>
          </a:xfrm>
          <a:prstGeom prst="rect">
            <a:avLst/>
          </a:prstGeom>
          <a:noFill/>
          <a:ln w="12700">
            <a:solidFill>
              <a:prstClr val="black"/>
            </a:solidFill>
          </a:ln>
        </p:spPr>
      </p:sp>
      <p:sp>
        <p:nvSpPr>
          <p:cNvPr id="4" name="Slaidinumbri kohatäide 3"/>
          <p:cNvSpPr>
            <a:spLocks noGrp="1"/>
          </p:cNvSpPr>
          <p:nvPr>
            <p:ph type="sldNum" idx="10"/>
          </p:nvPr>
        </p:nvSpPr>
        <p:spPr/>
        <p:txBody>
          <a:bodyPr/>
          <a:lstStyle/>
          <a:p>
            <a:pPr algn="r"/>
            <a:fld id="{24311F72-9CF7-4EB9-BD47-1D7DA9242946}" type="slidenum">
              <a:rPr lang="et-EE" sz="1300">
                <a:solidFill>
                  <a:prstClr val="black"/>
                </a:solidFill>
                <a:latin typeface="Times New Roman"/>
              </a:rPr>
              <a:pPr algn="r"/>
              <a:t>54</a:t>
            </a:fld>
            <a:endParaRPr lang="et-EE">
              <a:solidFill>
                <a:prstClr val="black"/>
              </a:solidFill>
              <a:latin typeface="Arial"/>
            </a:endParaRPr>
          </a:p>
        </p:txBody>
      </p:sp>
    </p:spTree>
    <p:extLst>
      <p:ext uri="{BB962C8B-B14F-4D97-AF65-F5344CB8AC3E}">
        <p14:creationId xmlns:p14="http://schemas.microsoft.com/office/powerpoint/2010/main" val="175376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328410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424544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676490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8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5"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0566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 name="PlaceHolder 2"/>
          <p:cNvSpPr>
            <a:spLocks noGrp="1"/>
          </p:cNvSpPr>
          <p:nvPr>
            <p:ph type="body"/>
          </p:nvPr>
        </p:nvSpPr>
        <p:spPr>
          <a:xfrm>
            <a:off x="609600" y="1604520"/>
            <a:ext cx="10972320" cy="3977280"/>
          </a:xfrm>
          <a:prstGeom prst="rect">
            <a:avLst/>
          </a:prstGeom>
        </p:spPr>
        <p:txBody>
          <a:bodyPr lIns="0" tIns="0" rIns="0" bIns="0"/>
          <a:lstStyle/>
          <a:p>
            <a:endParaRPr/>
          </a:p>
        </p:txBody>
      </p:sp>
    </p:spTree>
    <p:extLst>
      <p:ext uri="{BB962C8B-B14F-4D97-AF65-F5344CB8AC3E}">
        <p14:creationId xmlns:p14="http://schemas.microsoft.com/office/powerpoint/2010/main" val="1832216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9"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10" name="PlaceHolder 3"/>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411017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Tree>
    <p:extLst>
      <p:ext uri="{BB962C8B-B14F-4D97-AF65-F5344CB8AC3E}">
        <p14:creationId xmlns:p14="http://schemas.microsoft.com/office/powerpoint/2010/main" val="350114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600" y="273600"/>
            <a:ext cx="1097232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377995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14"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15" name="PlaceHolder 3"/>
          <p:cNvSpPr>
            <a:spLocks noGrp="1"/>
          </p:cNvSpPr>
          <p:nvPr>
            <p:ph type="body"/>
          </p:nvPr>
        </p:nvSpPr>
        <p:spPr>
          <a:xfrm>
            <a:off x="609600" y="3682080"/>
            <a:ext cx="5354400" cy="1896840"/>
          </a:xfrm>
          <a:prstGeom prst="rect">
            <a:avLst/>
          </a:prstGeom>
        </p:spPr>
        <p:txBody>
          <a:bodyPr lIns="0" tIns="0" rIns="0" bIns="0"/>
          <a:lstStyle/>
          <a:p>
            <a:endParaRPr/>
          </a:p>
        </p:txBody>
      </p:sp>
      <p:sp>
        <p:nvSpPr>
          <p:cNvPr id="16" name="PlaceHolder 4"/>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351621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18"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19"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20" name="PlaceHolder 4"/>
          <p:cNvSpPr>
            <a:spLocks noGrp="1"/>
          </p:cNvSpPr>
          <p:nvPr>
            <p:ph type="body"/>
          </p:nvPr>
        </p:nvSpPr>
        <p:spPr>
          <a:xfrm>
            <a:off x="623232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16642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234866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2"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23"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24" name="PlaceHolder 4"/>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1715763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6" name="PlaceHolder 2"/>
          <p:cNvSpPr>
            <a:spLocks noGrp="1"/>
          </p:cNvSpPr>
          <p:nvPr>
            <p:ph type="body"/>
          </p:nvPr>
        </p:nvSpPr>
        <p:spPr>
          <a:xfrm>
            <a:off x="609600" y="1604520"/>
            <a:ext cx="10972320" cy="1896840"/>
          </a:xfrm>
          <a:prstGeom prst="rect">
            <a:avLst/>
          </a:prstGeom>
        </p:spPr>
        <p:txBody>
          <a:bodyPr lIns="0" tIns="0" rIns="0" bIns="0"/>
          <a:lstStyle/>
          <a:p>
            <a:endParaRPr/>
          </a:p>
        </p:txBody>
      </p:sp>
      <p:sp>
        <p:nvSpPr>
          <p:cNvPr id="27" name="PlaceHolder 3"/>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243092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29"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30"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31" name="PlaceHolder 4"/>
          <p:cNvSpPr>
            <a:spLocks noGrp="1"/>
          </p:cNvSpPr>
          <p:nvPr>
            <p:ph type="body"/>
          </p:nvPr>
        </p:nvSpPr>
        <p:spPr>
          <a:xfrm>
            <a:off x="6232320" y="3682080"/>
            <a:ext cx="5354400" cy="1896840"/>
          </a:xfrm>
          <a:prstGeom prst="rect">
            <a:avLst/>
          </a:prstGeom>
        </p:spPr>
        <p:txBody>
          <a:bodyPr lIns="0" tIns="0" rIns="0" bIns="0"/>
          <a:lstStyle/>
          <a:p>
            <a:endParaRPr/>
          </a:p>
        </p:txBody>
      </p:sp>
      <p:sp>
        <p:nvSpPr>
          <p:cNvPr id="32" name="PlaceHolder 5"/>
          <p:cNvSpPr>
            <a:spLocks noGrp="1"/>
          </p:cNvSpPr>
          <p:nvPr>
            <p:ph type="body"/>
          </p:nvPr>
        </p:nvSpPr>
        <p:spPr>
          <a:xfrm>
            <a:off x="60960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264722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34" name="PlaceHolder 2"/>
          <p:cNvSpPr>
            <a:spLocks noGrp="1"/>
          </p:cNvSpPr>
          <p:nvPr>
            <p:ph type="body"/>
          </p:nvPr>
        </p:nvSpPr>
        <p:spPr>
          <a:xfrm>
            <a:off x="609600" y="1604520"/>
            <a:ext cx="10972320" cy="3977280"/>
          </a:xfrm>
          <a:prstGeom prst="rect">
            <a:avLst/>
          </a:prstGeom>
        </p:spPr>
        <p:txBody>
          <a:bodyPr lIns="0" tIns="0" rIns="0" bIns="0"/>
          <a:lstStyle/>
          <a:p>
            <a:endParaRPr/>
          </a:p>
        </p:txBody>
      </p:sp>
      <p:sp>
        <p:nvSpPr>
          <p:cNvPr id="35" name="PlaceHolder 3"/>
          <p:cNvSpPr>
            <a:spLocks noGrp="1"/>
          </p:cNvSpPr>
          <p:nvPr>
            <p:ph type="body"/>
          </p:nvPr>
        </p:nvSpPr>
        <p:spPr>
          <a:xfrm>
            <a:off x="609600" y="1604520"/>
            <a:ext cx="10972320" cy="3977280"/>
          </a:xfrm>
          <a:prstGeom prst="rect">
            <a:avLst/>
          </a:prstGeom>
        </p:spPr>
        <p:txBody>
          <a:bodyPr lIns="0" tIns="0" rIns="0" bIns="0"/>
          <a:lstStyle/>
          <a:p>
            <a:endParaRPr/>
          </a:p>
        </p:txBody>
      </p:sp>
      <p:pic>
        <p:nvPicPr>
          <p:cNvPr id="36" name="Pilt 35"/>
          <p:cNvPicPr/>
          <p:nvPr/>
        </p:nvPicPr>
        <p:blipFill>
          <a:blip r:embed="rId2"/>
          <a:stretch>
            <a:fillRect/>
          </a:stretch>
        </p:blipFill>
        <p:spPr>
          <a:xfrm>
            <a:off x="2772000" y="1604520"/>
            <a:ext cx="6646560" cy="3977280"/>
          </a:xfrm>
          <a:prstGeom prst="rect">
            <a:avLst/>
          </a:prstGeom>
          <a:ln>
            <a:noFill/>
          </a:ln>
        </p:spPr>
      </p:pic>
      <p:pic>
        <p:nvPicPr>
          <p:cNvPr id="37" name="Pilt 36"/>
          <p:cNvPicPr/>
          <p:nvPr/>
        </p:nvPicPr>
        <p:blipFill>
          <a:blip r:embed="rId2"/>
          <a:stretch>
            <a:fillRect/>
          </a:stretch>
        </p:blipFill>
        <p:spPr>
          <a:xfrm>
            <a:off x="2772000" y="1604520"/>
            <a:ext cx="6646560" cy="3977280"/>
          </a:xfrm>
          <a:prstGeom prst="rect">
            <a:avLst/>
          </a:prstGeom>
          <a:ln>
            <a:noFill/>
          </a:ln>
        </p:spPr>
      </p:pic>
    </p:spTree>
    <p:extLst>
      <p:ext uri="{BB962C8B-B14F-4D97-AF65-F5344CB8AC3E}">
        <p14:creationId xmlns:p14="http://schemas.microsoft.com/office/powerpoint/2010/main" val="96435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367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4" name="PlaceHolder 2"/>
          <p:cNvSpPr>
            <a:spLocks noGrp="1"/>
          </p:cNvSpPr>
          <p:nvPr>
            <p:ph type="subTitle"/>
          </p:nvPr>
        </p:nvSpPr>
        <p:spPr>
          <a:xfrm>
            <a:off x="609600" y="1604520"/>
            <a:ext cx="1097232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59039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6" name="PlaceHolder 2"/>
          <p:cNvSpPr>
            <a:spLocks noGrp="1"/>
          </p:cNvSpPr>
          <p:nvPr>
            <p:ph type="body"/>
          </p:nvPr>
        </p:nvSpPr>
        <p:spPr>
          <a:xfrm>
            <a:off x="609600" y="1604520"/>
            <a:ext cx="10972320" cy="3977280"/>
          </a:xfrm>
          <a:prstGeom prst="rect">
            <a:avLst/>
          </a:prstGeom>
        </p:spPr>
        <p:txBody>
          <a:bodyPr lIns="0" tIns="0" rIns="0" bIns="0"/>
          <a:lstStyle/>
          <a:p>
            <a:endParaRPr/>
          </a:p>
        </p:txBody>
      </p:sp>
    </p:spTree>
    <p:extLst>
      <p:ext uri="{BB962C8B-B14F-4D97-AF65-F5344CB8AC3E}">
        <p14:creationId xmlns:p14="http://schemas.microsoft.com/office/powerpoint/2010/main" val="99126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48"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49" name="PlaceHolder 3"/>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247109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Tree>
    <p:extLst>
      <p:ext uri="{BB962C8B-B14F-4D97-AF65-F5344CB8AC3E}">
        <p14:creationId xmlns:p14="http://schemas.microsoft.com/office/powerpoint/2010/main" val="1206355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600" y="273600"/>
            <a:ext cx="1097232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12480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7B8E347C-46B3-4415-AA1C-AD63E75EF51B}" type="datetimeFigureOut">
              <a:rPr lang="et-EE" smtClean="0"/>
              <a:t>14.01.2021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1662470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53"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54" name="PlaceHolder 3"/>
          <p:cNvSpPr>
            <a:spLocks noGrp="1"/>
          </p:cNvSpPr>
          <p:nvPr>
            <p:ph type="body"/>
          </p:nvPr>
        </p:nvSpPr>
        <p:spPr>
          <a:xfrm>
            <a:off x="609600" y="3682080"/>
            <a:ext cx="5354400" cy="1896840"/>
          </a:xfrm>
          <a:prstGeom prst="rect">
            <a:avLst/>
          </a:prstGeom>
        </p:spPr>
        <p:txBody>
          <a:bodyPr lIns="0" tIns="0" rIns="0" bIns="0"/>
          <a:lstStyle/>
          <a:p>
            <a:endParaRPr/>
          </a:p>
        </p:txBody>
      </p:sp>
      <p:sp>
        <p:nvSpPr>
          <p:cNvPr id="55" name="PlaceHolder 4"/>
          <p:cNvSpPr>
            <a:spLocks noGrp="1"/>
          </p:cNvSpPr>
          <p:nvPr>
            <p:ph type="body"/>
          </p:nvPr>
        </p:nvSpPr>
        <p:spPr>
          <a:xfrm>
            <a:off x="6232320" y="1604520"/>
            <a:ext cx="5354400" cy="3977280"/>
          </a:xfrm>
          <a:prstGeom prst="rect">
            <a:avLst/>
          </a:prstGeom>
        </p:spPr>
        <p:txBody>
          <a:bodyPr lIns="0" tIns="0" rIns="0" bIns="0"/>
          <a:lstStyle/>
          <a:p>
            <a:endParaRPr/>
          </a:p>
        </p:txBody>
      </p:sp>
    </p:spTree>
    <p:extLst>
      <p:ext uri="{BB962C8B-B14F-4D97-AF65-F5344CB8AC3E}">
        <p14:creationId xmlns:p14="http://schemas.microsoft.com/office/powerpoint/2010/main" val="2181241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57" name="PlaceHolder 2"/>
          <p:cNvSpPr>
            <a:spLocks noGrp="1"/>
          </p:cNvSpPr>
          <p:nvPr>
            <p:ph type="body"/>
          </p:nvPr>
        </p:nvSpPr>
        <p:spPr>
          <a:xfrm>
            <a:off x="609600" y="1604520"/>
            <a:ext cx="5354400" cy="3977280"/>
          </a:xfrm>
          <a:prstGeom prst="rect">
            <a:avLst/>
          </a:prstGeom>
        </p:spPr>
        <p:txBody>
          <a:bodyPr lIns="0" tIns="0" rIns="0" bIns="0"/>
          <a:lstStyle/>
          <a:p>
            <a:endParaRPr/>
          </a:p>
        </p:txBody>
      </p:sp>
      <p:sp>
        <p:nvSpPr>
          <p:cNvPr id="58"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59" name="PlaceHolder 4"/>
          <p:cNvSpPr>
            <a:spLocks noGrp="1"/>
          </p:cNvSpPr>
          <p:nvPr>
            <p:ph type="body"/>
          </p:nvPr>
        </p:nvSpPr>
        <p:spPr>
          <a:xfrm>
            <a:off x="623232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1516501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1"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62"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63" name="PlaceHolder 4"/>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244138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5" name="PlaceHolder 2"/>
          <p:cNvSpPr>
            <a:spLocks noGrp="1"/>
          </p:cNvSpPr>
          <p:nvPr>
            <p:ph type="body"/>
          </p:nvPr>
        </p:nvSpPr>
        <p:spPr>
          <a:xfrm>
            <a:off x="609600" y="1604520"/>
            <a:ext cx="10972320" cy="1896840"/>
          </a:xfrm>
          <a:prstGeom prst="rect">
            <a:avLst/>
          </a:prstGeom>
        </p:spPr>
        <p:txBody>
          <a:bodyPr lIns="0" tIns="0" rIns="0" bIns="0"/>
          <a:lstStyle/>
          <a:p>
            <a:endParaRPr/>
          </a:p>
        </p:txBody>
      </p:sp>
      <p:sp>
        <p:nvSpPr>
          <p:cNvPr id="66" name="PlaceHolder 3"/>
          <p:cNvSpPr>
            <a:spLocks noGrp="1"/>
          </p:cNvSpPr>
          <p:nvPr>
            <p:ph type="body"/>
          </p:nvPr>
        </p:nvSpPr>
        <p:spPr>
          <a:xfrm>
            <a:off x="609600" y="3682080"/>
            <a:ext cx="10972320" cy="1896840"/>
          </a:xfrm>
          <a:prstGeom prst="rect">
            <a:avLst/>
          </a:prstGeom>
        </p:spPr>
        <p:txBody>
          <a:bodyPr lIns="0" tIns="0" rIns="0" bIns="0"/>
          <a:lstStyle/>
          <a:p>
            <a:endParaRPr/>
          </a:p>
        </p:txBody>
      </p:sp>
    </p:spTree>
    <p:extLst>
      <p:ext uri="{BB962C8B-B14F-4D97-AF65-F5344CB8AC3E}">
        <p14:creationId xmlns:p14="http://schemas.microsoft.com/office/powerpoint/2010/main" val="3325389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68" name="PlaceHolder 2"/>
          <p:cNvSpPr>
            <a:spLocks noGrp="1"/>
          </p:cNvSpPr>
          <p:nvPr>
            <p:ph type="body"/>
          </p:nvPr>
        </p:nvSpPr>
        <p:spPr>
          <a:xfrm>
            <a:off x="609600" y="1604520"/>
            <a:ext cx="5354400" cy="1896840"/>
          </a:xfrm>
          <a:prstGeom prst="rect">
            <a:avLst/>
          </a:prstGeom>
        </p:spPr>
        <p:txBody>
          <a:bodyPr lIns="0" tIns="0" rIns="0" bIns="0"/>
          <a:lstStyle/>
          <a:p>
            <a:endParaRPr/>
          </a:p>
        </p:txBody>
      </p:sp>
      <p:sp>
        <p:nvSpPr>
          <p:cNvPr id="69" name="PlaceHolder 3"/>
          <p:cNvSpPr>
            <a:spLocks noGrp="1"/>
          </p:cNvSpPr>
          <p:nvPr>
            <p:ph type="body"/>
          </p:nvPr>
        </p:nvSpPr>
        <p:spPr>
          <a:xfrm>
            <a:off x="6232320" y="1604520"/>
            <a:ext cx="5354400" cy="1896840"/>
          </a:xfrm>
          <a:prstGeom prst="rect">
            <a:avLst/>
          </a:prstGeom>
        </p:spPr>
        <p:txBody>
          <a:bodyPr lIns="0" tIns="0" rIns="0" bIns="0"/>
          <a:lstStyle/>
          <a:p>
            <a:endParaRPr/>
          </a:p>
        </p:txBody>
      </p:sp>
      <p:sp>
        <p:nvSpPr>
          <p:cNvPr id="70" name="PlaceHolder 4"/>
          <p:cNvSpPr>
            <a:spLocks noGrp="1"/>
          </p:cNvSpPr>
          <p:nvPr>
            <p:ph type="body"/>
          </p:nvPr>
        </p:nvSpPr>
        <p:spPr>
          <a:xfrm>
            <a:off x="6232320" y="3682080"/>
            <a:ext cx="5354400" cy="1896840"/>
          </a:xfrm>
          <a:prstGeom prst="rect">
            <a:avLst/>
          </a:prstGeom>
        </p:spPr>
        <p:txBody>
          <a:bodyPr lIns="0" tIns="0" rIns="0" bIns="0"/>
          <a:lstStyle/>
          <a:p>
            <a:endParaRPr/>
          </a:p>
        </p:txBody>
      </p:sp>
      <p:sp>
        <p:nvSpPr>
          <p:cNvPr id="71" name="PlaceHolder 5"/>
          <p:cNvSpPr>
            <a:spLocks noGrp="1"/>
          </p:cNvSpPr>
          <p:nvPr>
            <p:ph type="body"/>
          </p:nvPr>
        </p:nvSpPr>
        <p:spPr>
          <a:xfrm>
            <a:off x="609600" y="3682080"/>
            <a:ext cx="5354400" cy="1896840"/>
          </a:xfrm>
          <a:prstGeom prst="rect">
            <a:avLst/>
          </a:prstGeom>
        </p:spPr>
        <p:txBody>
          <a:bodyPr lIns="0" tIns="0" rIns="0" bIns="0"/>
          <a:lstStyle/>
          <a:p>
            <a:endParaRPr/>
          </a:p>
        </p:txBody>
      </p:sp>
    </p:spTree>
    <p:extLst>
      <p:ext uri="{BB962C8B-B14F-4D97-AF65-F5344CB8AC3E}">
        <p14:creationId xmlns:p14="http://schemas.microsoft.com/office/powerpoint/2010/main" val="512463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600" y="273600"/>
            <a:ext cx="10972320" cy="1145160"/>
          </a:xfrm>
          <a:prstGeom prst="rect">
            <a:avLst/>
          </a:prstGeom>
        </p:spPr>
        <p:txBody>
          <a:bodyPr lIns="0" tIns="0" rIns="0" bIns="0" anchor="ctr"/>
          <a:lstStyle/>
          <a:p>
            <a:endParaRPr/>
          </a:p>
        </p:txBody>
      </p:sp>
      <p:sp>
        <p:nvSpPr>
          <p:cNvPr id="73" name="PlaceHolder 2"/>
          <p:cNvSpPr>
            <a:spLocks noGrp="1"/>
          </p:cNvSpPr>
          <p:nvPr>
            <p:ph type="body"/>
          </p:nvPr>
        </p:nvSpPr>
        <p:spPr>
          <a:xfrm>
            <a:off x="609600" y="1604520"/>
            <a:ext cx="10972320" cy="3977280"/>
          </a:xfrm>
          <a:prstGeom prst="rect">
            <a:avLst/>
          </a:prstGeom>
        </p:spPr>
        <p:txBody>
          <a:bodyPr lIns="0" tIns="0" rIns="0" bIns="0"/>
          <a:lstStyle/>
          <a:p>
            <a:endParaRPr/>
          </a:p>
        </p:txBody>
      </p:sp>
      <p:sp>
        <p:nvSpPr>
          <p:cNvPr id="74" name="PlaceHolder 3"/>
          <p:cNvSpPr>
            <a:spLocks noGrp="1"/>
          </p:cNvSpPr>
          <p:nvPr>
            <p:ph type="body"/>
          </p:nvPr>
        </p:nvSpPr>
        <p:spPr>
          <a:xfrm>
            <a:off x="609600" y="1604520"/>
            <a:ext cx="10972320" cy="3977280"/>
          </a:xfrm>
          <a:prstGeom prst="rect">
            <a:avLst/>
          </a:prstGeom>
        </p:spPr>
        <p:txBody>
          <a:bodyPr lIns="0" tIns="0" rIns="0" bIns="0"/>
          <a:lstStyle/>
          <a:p>
            <a:endParaRPr/>
          </a:p>
        </p:txBody>
      </p:sp>
      <p:pic>
        <p:nvPicPr>
          <p:cNvPr id="75" name="Pilt 74"/>
          <p:cNvPicPr/>
          <p:nvPr/>
        </p:nvPicPr>
        <p:blipFill>
          <a:blip r:embed="rId2"/>
          <a:stretch>
            <a:fillRect/>
          </a:stretch>
        </p:blipFill>
        <p:spPr>
          <a:xfrm>
            <a:off x="2772000" y="1604520"/>
            <a:ext cx="6646560" cy="3977280"/>
          </a:xfrm>
          <a:prstGeom prst="rect">
            <a:avLst/>
          </a:prstGeom>
          <a:ln>
            <a:noFill/>
          </a:ln>
        </p:spPr>
      </p:pic>
      <p:pic>
        <p:nvPicPr>
          <p:cNvPr id="76" name="Pilt 75"/>
          <p:cNvPicPr/>
          <p:nvPr/>
        </p:nvPicPr>
        <p:blipFill>
          <a:blip r:embed="rId2"/>
          <a:stretch>
            <a:fillRect/>
          </a:stretch>
        </p:blipFill>
        <p:spPr>
          <a:xfrm>
            <a:off x="2772000" y="1604520"/>
            <a:ext cx="6646560" cy="3977280"/>
          </a:xfrm>
          <a:prstGeom prst="rect">
            <a:avLst/>
          </a:prstGeom>
          <a:ln>
            <a:noFill/>
          </a:ln>
        </p:spPr>
      </p:pic>
    </p:spTree>
    <p:extLst>
      <p:ext uri="{BB962C8B-B14F-4D97-AF65-F5344CB8AC3E}">
        <p14:creationId xmlns:p14="http://schemas.microsoft.com/office/powerpoint/2010/main" val="93393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7B8E347C-46B3-4415-AA1C-AD63E75EF51B}" type="datetimeFigureOut">
              <a:rPr lang="et-EE" smtClean="0"/>
              <a:t>14.01.2021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14368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7B8E347C-46B3-4415-AA1C-AD63E75EF51B}" type="datetimeFigureOut">
              <a:rPr lang="et-EE" smtClean="0"/>
              <a:t>14.01.2021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194033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7B8E347C-46B3-4415-AA1C-AD63E75EF51B}" type="datetimeFigureOut">
              <a:rPr lang="et-EE" smtClean="0"/>
              <a:t>14.01.2021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278720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7B8E347C-46B3-4415-AA1C-AD63E75EF51B}" type="datetimeFigureOut">
              <a:rPr lang="et-EE" smtClean="0"/>
              <a:t>14.01.2021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361378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7B8E347C-46B3-4415-AA1C-AD63E75EF51B}" type="datetimeFigureOut">
              <a:rPr lang="et-EE" smtClean="0"/>
              <a:t>14.01.2021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218083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7B8E347C-46B3-4415-AA1C-AD63E75EF51B}" type="datetimeFigureOut">
              <a:rPr lang="et-EE" smtClean="0"/>
              <a:t>14.01.2021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7BB27634-1494-480A-BA9E-9D51AFA56A75}" type="slidenum">
              <a:rPr lang="et-EE" smtClean="0"/>
              <a:t>‹#›</a:t>
            </a:fld>
            <a:endParaRPr lang="et-EE"/>
          </a:p>
        </p:txBody>
      </p:sp>
    </p:spTree>
    <p:extLst>
      <p:ext uri="{BB962C8B-B14F-4D97-AF65-F5344CB8AC3E}">
        <p14:creationId xmlns:p14="http://schemas.microsoft.com/office/powerpoint/2010/main" val="323974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E347C-46B3-4415-AA1C-AD63E75EF51B}" type="datetimeFigureOut">
              <a:rPr lang="et-EE" smtClean="0"/>
              <a:t>14.01.2021</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27634-1494-480A-BA9E-9D51AFA56A75}" type="slidenum">
              <a:rPr lang="et-EE" smtClean="0"/>
              <a:t>‹#›</a:t>
            </a:fld>
            <a:endParaRPr lang="et-EE"/>
          </a:p>
        </p:txBody>
      </p:sp>
    </p:spTree>
    <p:extLst>
      <p:ext uri="{BB962C8B-B14F-4D97-AF65-F5344CB8AC3E}">
        <p14:creationId xmlns:p14="http://schemas.microsoft.com/office/powerpoint/2010/main" val="36409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4" name="CustomShape 1"/>
          <p:cNvSpPr/>
          <p:nvPr/>
        </p:nvSpPr>
        <p:spPr>
          <a:xfrm>
            <a:off x="0" y="0"/>
            <a:ext cx="12190560" cy="1691280"/>
          </a:xfrm>
          <a:prstGeom prst="rect">
            <a:avLst/>
          </a:prstGeom>
          <a:solidFill>
            <a:srgbClr val="FFFFFF"/>
          </a:solidFill>
          <a:ln>
            <a:noFill/>
          </a:ln>
        </p:spPr>
      </p:sp>
      <p:pic>
        <p:nvPicPr>
          <p:cNvPr id="5" name="Pilt 6"/>
          <p:cNvPicPr/>
          <p:nvPr/>
        </p:nvPicPr>
        <p:blipFill>
          <a:blip r:embed="rId14"/>
          <a:stretch>
            <a:fillRect/>
          </a:stretch>
        </p:blipFill>
        <p:spPr>
          <a:xfrm>
            <a:off x="491040" y="367200"/>
            <a:ext cx="4618560" cy="1384920"/>
          </a:xfrm>
          <a:prstGeom prst="rect">
            <a:avLst/>
          </a:prstGeom>
          <a:ln>
            <a:noFill/>
          </a:ln>
        </p:spPr>
      </p:pic>
      <p:sp>
        <p:nvSpPr>
          <p:cNvPr id="2" name="PlaceHolder 2"/>
          <p:cNvSpPr>
            <a:spLocks noGrp="1"/>
          </p:cNvSpPr>
          <p:nvPr>
            <p:ph type="title"/>
          </p:nvPr>
        </p:nvSpPr>
        <p:spPr>
          <a:xfrm>
            <a:off x="609600" y="273600"/>
            <a:ext cx="10972320" cy="1144800"/>
          </a:xfrm>
          <a:prstGeom prst="rect">
            <a:avLst/>
          </a:prstGeom>
        </p:spPr>
        <p:txBody>
          <a:bodyPr lIns="0" tIns="0" rIns="0" bIns="0" anchor="ctr"/>
          <a:lstStyle/>
          <a:p>
            <a:r>
              <a:rPr lang="et-EE">
                <a:latin typeface="Arial"/>
              </a:rPr>
              <a:t>Klõpsa tiitli tekstivormingu redigeerimiseks</a:t>
            </a:r>
            <a:endParaRPr/>
          </a:p>
        </p:txBody>
      </p:sp>
      <p:sp>
        <p:nvSpPr>
          <p:cNvPr id="3" name="PlaceHolder 3"/>
          <p:cNvSpPr>
            <a:spLocks noGrp="1"/>
          </p:cNvSpPr>
          <p:nvPr>
            <p:ph type="body"/>
          </p:nvPr>
        </p:nvSpPr>
        <p:spPr>
          <a:xfrm>
            <a:off x="609600" y="1604520"/>
            <a:ext cx="10972320" cy="3977280"/>
          </a:xfrm>
          <a:prstGeom prst="rect">
            <a:avLst/>
          </a:prstGeom>
        </p:spPr>
        <p:txBody>
          <a:bodyPr lIns="0" tIns="0" rIns="0" bIns="0"/>
          <a:lstStyle/>
          <a:p>
            <a:pPr>
              <a:buSzPct val="45000"/>
              <a:buFont typeface="StarSymbol"/>
              <a:buChar char=""/>
            </a:pPr>
            <a:r>
              <a:rPr lang="et-EE" sz="2800">
                <a:latin typeface="Arial"/>
              </a:rPr>
              <a:t>Klõpsa liigenduse tekstivormingu redigeerimiseks</a:t>
            </a:r>
            <a:endParaRPr/>
          </a:p>
          <a:p>
            <a:pPr lvl="1">
              <a:buSzPct val="75000"/>
              <a:buFont typeface="StarSymbol"/>
              <a:buChar char=""/>
            </a:pPr>
            <a:r>
              <a:rPr lang="et-EE" sz="2000">
                <a:latin typeface="Arial"/>
              </a:rPr>
              <a:t>Teine liigendustase</a:t>
            </a:r>
            <a:endParaRPr/>
          </a:p>
          <a:p>
            <a:pPr lvl="2">
              <a:buSzPct val="45000"/>
              <a:buFont typeface="StarSymbol"/>
              <a:buChar char=""/>
            </a:pPr>
            <a:r>
              <a:rPr lang="et-EE">
                <a:latin typeface="Arial"/>
              </a:rPr>
              <a:t>Kolmas liigendustase</a:t>
            </a:r>
            <a:endParaRPr/>
          </a:p>
          <a:p>
            <a:pPr lvl="3">
              <a:buSzPct val="75000"/>
              <a:buFont typeface="StarSymbol"/>
              <a:buChar char=""/>
            </a:pPr>
            <a:r>
              <a:rPr lang="et-EE">
                <a:latin typeface="Arial"/>
              </a:rPr>
              <a:t>Neljas liigendustase</a:t>
            </a:r>
            <a:endParaRPr/>
          </a:p>
          <a:p>
            <a:pPr lvl="4">
              <a:buSzPct val="45000"/>
              <a:buFont typeface="StarSymbol"/>
              <a:buChar char=""/>
            </a:pPr>
            <a:r>
              <a:rPr lang="et-EE" sz="2000">
                <a:latin typeface="Arial"/>
              </a:rPr>
              <a:t>Viies liigendustase</a:t>
            </a:r>
            <a:endParaRPr/>
          </a:p>
          <a:p>
            <a:pPr lvl="5">
              <a:buSzPct val="45000"/>
              <a:buFont typeface="StarSymbol"/>
              <a:buChar char=""/>
            </a:pPr>
            <a:r>
              <a:rPr lang="et-EE" sz="2000">
                <a:latin typeface="Arial"/>
              </a:rPr>
              <a:t>Kuues liigendustase</a:t>
            </a:r>
            <a:endParaRPr/>
          </a:p>
          <a:p>
            <a:pPr lvl="6">
              <a:buSzPct val="45000"/>
              <a:buFont typeface="StarSymbol"/>
              <a:buChar char=""/>
            </a:pPr>
            <a:r>
              <a:rPr lang="et-EE" sz="2000">
                <a:latin typeface="Arial"/>
              </a:rPr>
              <a:t>Seitsmes liigendustase</a:t>
            </a:r>
            <a:endParaRPr/>
          </a:p>
        </p:txBody>
      </p:sp>
    </p:spTree>
    <p:extLst>
      <p:ext uri="{BB962C8B-B14F-4D97-AF65-F5344CB8AC3E}">
        <p14:creationId xmlns:p14="http://schemas.microsoft.com/office/powerpoint/2010/main" val="2810152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58ED5"/>
        </a:solidFill>
        <a:effectLst/>
      </p:bgPr>
    </p:bg>
    <p:spTree>
      <p:nvGrpSpPr>
        <p:cNvPr id="1" name=""/>
        <p:cNvGrpSpPr/>
        <p:nvPr/>
      </p:nvGrpSpPr>
      <p:grpSpPr>
        <a:xfrm>
          <a:off x="0" y="0"/>
          <a:ext cx="0" cy="0"/>
          <a:chOff x="0" y="0"/>
          <a:chExt cx="0" cy="0"/>
        </a:xfrm>
      </p:grpSpPr>
      <p:sp>
        <p:nvSpPr>
          <p:cNvPr id="38" name="CustomShape 1"/>
          <p:cNvSpPr/>
          <p:nvPr/>
        </p:nvSpPr>
        <p:spPr>
          <a:xfrm>
            <a:off x="0" y="0"/>
            <a:ext cx="12190560" cy="1691280"/>
          </a:xfrm>
          <a:prstGeom prst="rect">
            <a:avLst/>
          </a:prstGeom>
          <a:solidFill>
            <a:srgbClr val="FFFFFF"/>
          </a:solidFill>
          <a:ln>
            <a:noFill/>
          </a:ln>
        </p:spPr>
      </p:sp>
      <p:pic>
        <p:nvPicPr>
          <p:cNvPr id="39" name="Pilt 6"/>
          <p:cNvPicPr/>
          <p:nvPr/>
        </p:nvPicPr>
        <p:blipFill>
          <a:blip r:embed="rId14"/>
          <a:stretch>
            <a:fillRect/>
          </a:stretch>
        </p:blipFill>
        <p:spPr>
          <a:xfrm>
            <a:off x="491040" y="367200"/>
            <a:ext cx="4618560" cy="1384920"/>
          </a:xfrm>
          <a:prstGeom prst="rect">
            <a:avLst/>
          </a:prstGeom>
          <a:ln>
            <a:noFill/>
          </a:ln>
        </p:spPr>
      </p:pic>
      <p:sp>
        <p:nvSpPr>
          <p:cNvPr id="40" name="PlaceHolder 2"/>
          <p:cNvSpPr>
            <a:spLocks noGrp="1"/>
          </p:cNvSpPr>
          <p:nvPr>
            <p:ph type="title"/>
          </p:nvPr>
        </p:nvSpPr>
        <p:spPr>
          <a:xfrm>
            <a:off x="609600" y="272880"/>
            <a:ext cx="10946880" cy="1125000"/>
          </a:xfrm>
          <a:prstGeom prst="rect">
            <a:avLst/>
          </a:prstGeom>
        </p:spPr>
        <p:txBody>
          <a:bodyPr lIns="0" tIns="0" rIns="0" bIns="0" anchor="ctr"/>
          <a:lstStyle/>
          <a:p>
            <a:pPr>
              <a:lnSpc>
                <a:spcPct val="90000"/>
              </a:lnSpc>
            </a:pPr>
            <a:r>
              <a:rPr lang="et-EE" sz="4400">
                <a:solidFill>
                  <a:srgbClr val="000000"/>
                </a:solidFill>
                <a:latin typeface="Arial"/>
                <a:ea typeface="DejaVu Sans"/>
              </a:rPr>
              <a:t>Klõpsa tiitli tekstivormingu redigeerimiseksMuutke pealkirja laadi</a:t>
            </a:r>
            <a:endParaRPr/>
          </a:p>
        </p:txBody>
      </p:sp>
      <p:sp>
        <p:nvSpPr>
          <p:cNvPr id="41" name="PlaceHolder 3"/>
          <p:cNvSpPr>
            <a:spLocks noGrp="1"/>
          </p:cNvSpPr>
          <p:nvPr>
            <p:ph type="body"/>
          </p:nvPr>
        </p:nvSpPr>
        <p:spPr>
          <a:xfrm>
            <a:off x="609600" y="1604880"/>
            <a:ext cx="5379360" cy="4506480"/>
          </a:xfrm>
          <a:prstGeom prst="rect">
            <a:avLst/>
          </a:prstGeom>
        </p:spPr>
        <p:txBody>
          <a:bodyPr lIns="0" tIns="0" rIns="0" bIns="0"/>
          <a:lstStyle/>
          <a:p>
            <a:pPr>
              <a:buSzPct val="45000"/>
              <a:buFont typeface="StarSymbol"/>
              <a:buChar char=""/>
            </a:pPr>
            <a:r>
              <a:rPr lang="et-EE" sz="2800">
                <a:solidFill>
                  <a:srgbClr val="000000"/>
                </a:solidFill>
                <a:latin typeface="Arial"/>
                <a:ea typeface="DejaVu Sans"/>
              </a:rPr>
              <a:t>Klõpsa liigenduse tekstivormingu redigeerimiseks</a:t>
            </a:r>
            <a:endParaRPr/>
          </a:p>
          <a:p>
            <a:pPr lvl="1">
              <a:buSzPct val="75000"/>
              <a:buFont typeface="StarSymbol"/>
              <a:buChar char=""/>
            </a:pPr>
            <a:r>
              <a:rPr lang="et-EE" sz="2800">
                <a:solidFill>
                  <a:srgbClr val="000000"/>
                </a:solidFill>
                <a:latin typeface="Arial"/>
                <a:ea typeface="DejaVu Sans"/>
              </a:rPr>
              <a:t>Teine liigendustase</a:t>
            </a:r>
            <a:endParaRPr/>
          </a:p>
          <a:p>
            <a:pPr lvl="2">
              <a:buSzPct val="45000"/>
              <a:buFont typeface="StarSymbol"/>
              <a:buChar char=""/>
            </a:pPr>
            <a:r>
              <a:rPr lang="et-EE" sz="2800">
                <a:solidFill>
                  <a:srgbClr val="000000"/>
                </a:solidFill>
                <a:latin typeface="Arial"/>
                <a:ea typeface="DejaVu Sans"/>
              </a:rPr>
              <a:t>Kolmas liigendustase</a:t>
            </a:r>
            <a:endParaRPr/>
          </a:p>
          <a:p>
            <a:pPr lvl="3">
              <a:buSzPct val="75000"/>
              <a:buFont typeface="StarSymbol"/>
              <a:buChar char=""/>
            </a:pPr>
            <a:r>
              <a:rPr lang="et-EE" sz="2800">
                <a:solidFill>
                  <a:srgbClr val="000000"/>
                </a:solidFill>
                <a:latin typeface="Arial"/>
                <a:ea typeface="DejaVu Sans"/>
              </a:rPr>
              <a:t>Neljas liigendustase</a:t>
            </a:r>
            <a:endParaRPr/>
          </a:p>
          <a:p>
            <a:pPr lvl="4">
              <a:buSzPct val="45000"/>
              <a:buFont typeface="StarSymbol"/>
              <a:buChar char=""/>
            </a:pPr>
            <a:r>
              <a:rPr lang="et-EE" sz="2800">
                <a:solidFill>
                  <a:srgbClr val="000000"/>
                </a:solidFill>
                <a:latin typeface="Arial"/>
                <a:ea typeface="DejaVu Sans"/>
              </a:rPr>
              <a:t>Viies liigendustase</a:t>
            </a:r>
            <a:endParaRPr/>
          </a:p>
          <a:p>
            <a:pPr lvl="5">
              <a:buSzPct val="45000"/>
              <a:buFont typeface="StarSymbol"/>
              <a:buChar char=""/>
            </a:pPr>
            <a:r>
              <a:rPr lang="et-EE" sz="2800">
                <a:solidFill>
                  <a:srgbClr val="000000"/>
                </a:solidFill>
                <a:latin typeface="Arial"/>
                <a:ea typeface="DejaVu Sans"/>
              </a:rPr>
              <a:t>Kuues liigendustase</a:t>
            </a:r>
            <a:endParaRPr/>
          </a:p>
          <a:p>
            <a:pPr>
              <a:lnSpc>
                <a:spcPct val="100000"/>
              </a:lnSpc>
              <a:buFont typeface="Arial"/>
              <a:buChar char="•"/>
            </a:pPr>
            <a:r>
              <a:rPr lang="et-EE" sz="2800">
                <a:solidFill>
                  <a:srgbClr val="000000"/>
                </a:solidFill>
                <a:latin typeface="Arial"/>
                <a:ea typeface="DejaVu Sans"/>
              </a:rPr>
              <a:t>Seitsmes liigendustaseMuutke teksti laade</a:t>
            </a:r>
            <a:endParaRPr/>
          </a:p>
          <a:p>
            <a:pPr lvl="1">
              <a:lnSpc>
                <a:spcPct val="100000"/>
              </a:lnSpc>
              <a:buFont typeface="Arial"/>
              <a:buChar char="•"/>
            </a:pPr>
            <a:r>
              <a:rPr lang="et-EE" sz="2400">
                <a:solidFill>
                  <a:srgbClr val="000000"/>
                </a:solidFill>
                <a:latin typeface="Arial"/>
                <a:ea typeface="DejaVu Sans"/>
              </a:rPr>
              <a:t>Teine tase</a:t>
            </a:r>
            <a:endParaRPr/>
          </a:p>
          <a:p>
            <a:pPr lvl="2">
              <a:lnSpc>
                <a:spcPct val="100000"/>
              </a:lnSpc>
              <a:buFont typeface="Arial"/>
              <a:buChar char="•"/>
            </a:pPr>
            <a:r>
              <a:rPr lang="et-EE" sz="2000">
                <a:solidFill>
                  <a:srgbClr val="000000"/>
                </a:solidFill>
                <a:latin typeface="Arial"/>
                <a:ea typeface="DejaVu Sans"/>
              </a:rPr>
              <a:t>Kolmas tase</a:t>
            </a:r>
            <a:endParaRPr/>
          </a:p>
          <a:p>
            <a:pPr lvl="3">
              <a:lnSpc>
                <a:spcPct val="100000"/>
              </a:lnSpc>
              <a:buFont typeface="Arial"/>
              <a:buChar char="•"/>
            </a:pPr>
            <a:r>
              <a:rPr lang="et-EE">
                <a:solidFill>
                  <a:srgbClr val="000000"/>
                </a:solidFill>
                <a:latin typeface="Arial"/>
                <a:ea typeface="DejaVu Sans"/>
              </a:rPr>
              <a:t>Neljas tase</a:t>
            </a:r>
            <a:endParaRPr/>
          </a:p>
          <a:p>
            <a:pPr lvl="4">
              <a:lnSpc>
                <a:spcPct val="100000"/>
              </a:lnSpc>
              <a:buFont typeface="Arial"/>
              <a:buChar char="•"/>
            </a:pPr>
            <a:r>
              <a:rPr lang="et-EE">
                <a:solidFill>
                  <a:srgbClr val="000000"/>
                </a:solidFill>
                <a:latin typeface="Arial"/>
                <a:ea typeface="DejaVu Sans"/>
              </a:rPr>
              <a:t>Viies tase</a:t>
            </a:r>
            <a:endParaRPr/>
          </a:p>
        </p:txBody>
      </p:sp>
      <p:sp>
        <p:nvSpPr>
          <p:cNvPr id="42" name="PlaceHolder 4"/>
          <p:cNvSpPr>
            <a:spLocks noGrp="1"/>
          </p:cNvSpPr>
          <p:nvPr>
            <p:ph type="body"/>
          </p:nvPr>
        </p:nvSpPr>
        <p:spPr>
          <a:xfrm>
            <a:off x="6177120" y="1604880"/>
            <a:ext cx="5379360" cy="4506480"/>
          </a:xfrm>
          <a:prstGeom prst="rect">
            <a:avLst/>
          </a:prstGeom>
        </p:spPr>
        <p:txBody>
          <a:bodyPr lIns="0" tIns="0" rIns="0" bIns="0"/>
          <a:lstStyle/>
          <a:p>
            <a:pPr>
              <a:buSzPct val="45000"/>
              <a:buFont typeface="StarSymbol"/>
              <a:buChar char=""/>
            </a:pPr>
            <a:r>
              <a:rPr lang="et-EE" sz="2800">
                <a:solidFill>
                  <a:srgbClr val="000000"/>
                </a:solidFill>
                <a:latin typeface="Arial"/>
                <a:ea typeface="DejaVu Sans"/>
              </a:rPr>
              <a:t>Klõpsa liigenduse tekstivormingu redigeerimiseks</a:t>
            </a:r>
            <a:endParaRPr/>
          </a:p>
          <a:p>
            <a:pPr lvl="1">
              <a:buSzPct val="75000"/>
              <a:buFont typeface="StarSymbol"/>
              <a:buChar char=""/>
            </a:pPr>
            <a:r>
              <a:rPr lang="et-EE" sz="2800">
                <a:solidFill>
                  <a:srgbClr val="000000"/>
                </a:solidFill>
                <a:latin typeface="Arial"/>
                <a:ea typeface="DejaVu Sans"/>
              </a:rPr>
              <a:t>Teine liigendustase</a:t>
            </a:r>
            <a:endParaRPr/>
          </a:p>
          <a:p>
            <a:pPr lvl="2">
              <a:buSzPct val="45000"/>
              <a:buFont typeface="StarSymbol"/>
              <a:buChar char=""/>
            </a:pPr>
            <a:r>
              <a:rPr lang="et-EE" sz="2800">
                <a:solidFill>
                  <a:srgbClr val="000000"/>
                </a:solidFill>
                <a:latin typeface="Arial"/>
                <a:ea typeface="DejaVu Sans"/>
              </a:rPr>
              <a:t>Kolmas liigendustase</a:t>
            </a:r>
            <a:endParaRPr/>
          </a:p>
          <a:p>
            <a:pPr lvl="3">
              <a:buSzPct val="75000"/>
              <a:buFont typeface="StarSymbol"/>
              <a:buChar char=""/>
            </a:pPr>
            <a:r>
              <a:rPr lang="et-EE" sz="2800">
                <a:solidFill>
                  <a:srgbClr val="000000"/>
                </a:solidFill>
                <a:latin typeface="Arial"/>
                <a:ea typeface="DejaVu Sans"/>
              </a:rPr>
              <a:t>Neljas liigendustase</a:t>
            </a:r>
            <a:endParaRPr/>
          </a:p>
          <a:p>
            <a:pPr lvl="4">
              <a:buSzPct val="45000"/>
              <a:buFont typeface="StarSymbol"/>
              <a:buChar char=""/>
            </a:pPr>
            <a:r>
              <a:rPr lang="et-EE" sz="2800">
                <a:solidFill>
                  <a:srgbClr val="000000"/>
                </a:solidFill>
                <a:latin typeface="Arial"/>
                <a:ea typeface="DejaVu Sans"/>
              </a:rPr>
              <a:t>Viies liigendustase</a:t>
            </a:r>
            <a:endParaRPr/>
          </a:p>
          <a:p>
            <a:pPr lvl="5">
              <a:buSzPct val="45000"/>
              <a:buFont typeface="StarSymbol"/>
              <a:buChar char=""/>
            </a:pPr>
            <a:r>
              <a:rPr lang="et-EE" sz="2800">
                <a:solidFill>
                  <a:srgbClr val="000000"/>
                </a:solidFill>
                <a:latin typeface="Arial"/>
                <a:ea typeface="DejaVu Sans"/>
              </a:rPr>
              <a:t>Kuues liigendustase</a:t>
            </a:r>
            <a:endParaRPr/>
          </a:p>
          <a:p>
            <a:pPr>
              <a:lnSpc>
                <a:spcPct val="100000"/>
              </a:lnSpc>
              <a:buFont typeface="Arial"/>
              <a:buChar char="•"/>
            </a:pPr>
            <a:r>
              <a:rPr lang="et-EE" sz="2800">
                <a:solidFill>
                  <a:srgbClr val="000000"/>
                </a:solidFill>
                <a:latin typeface="Arial"/>
                <a:ea typeface="DejaVu Sans"/>
              </a:rPr>
              <a:t>Seitsmes liigendustaseMuutke teksti laade</a:t>
            </a:r>
            <a:endParaRPr/>
          </a:p>
          <a:p>
            <a:pPr lvl="1">
              <a:lnSpc>
                <a:spcPct val="100000"/>
              </a:lnSpc>
              <a:buFont typeface="Arial"/>
              <a:buChar char="•"/>
            </a:pPr>
            <a:r>
              <a:rPr lang="et-EE" sz="2400">
                <a:solidFill>
                  <a:srgbClr val="000000"/>
                </a:solidFill>
                <a:latin typeface="Arial"/>
                <a:ea typeface="DejaVu Sans"/>
              </a:rPr>
              <a:t>Teine tase</a:t>
            </a:r>
            <a:endParaRPr/>
          </a:p>
          <a:p>
            <a:pPr lvl="2">
              <a:lnSpc>
                <a:spcPct val="100000"/>
              </a:lnSpc>
              <a:buFont typeface="Arial"/>
              <a:buChar char="•"/>
            </a:pPr>
            <a:r>
              <a:rPr lang="et-EE" sz="2000">
                <a:solidFill>
                  <a:srgbClr val="000000"/>
                </a:solidFill>
                <a:latin typeface="Arial"/>
                <a:ea typeface="DejaVu Sans"/>
              </a:rPr>
              <a:t>Kolmas tase</a:t>
            </a:r>
            <a:endParaRPr/>
          </a:p>
          <a:p>
            <a:pPr lvl="3">
              <a:lnSpc>
                <a:spcPct val="100000"/>
              </a:lnSpc>
              <a:buFont typeface="Arial"/>
              <a:buChar char="•"/>
            </a:pPr>
            <a:r>
              <a:rPr lang="et-EE">
                <a:solidFill>
                  <a:srgbClr val="000000"/>
                </a:solidFill>
                <a:latin typeface="Arial"/>
                <a:ea typeface="DejaVu Sans"/>
              </a:rPr>
              <a:t>Neljas tase</a:t>
            </a:r>
            <a:endParaRPr/>
          </a:p>
          <a:p>
            <a:pPr lvl="4">
              <a:lnSpc>
                <a:spcPct val="100000"/>
              </a:lnSpc>
              <a:buFont typeface="Arial"/>
              <a:buChar char="•"/>
            </a:pPr>
            <a:r>
              <a:rPr lang="et-EE">
                <a:solidFill>
                  <a:srgbClr val="000000"/>
                </a:solidFill>
                <a:latin typeface="Arial"/>
                <a:ea typeface="DejaVu Sans"/>
              </a:rPr>
              <a:t>Viies tase</a:t>
            </a:r>
            <a:endParaRPr/>
          </a:p>
        </p:txBody>
      </p:sp>
    </p:spTree>
    <p:extLst>
      <p:ext uri="{BB962C8B-B14F-4D97-AF65-F5344CB8AC3E}">
        <p14:creationId xmlns:p14="http://schemas.microsoft.com/office/powerpoint/2010/main" val="33870538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slide" Target="slide41.xml"/><Relationship Id="rId4" Type="http://schemas.openxmlformats.org/officeDocument/2006/relationships/slide" Target="slide40.xml"/></Relationships>
</file>

<file path=ppt/slides/_rels/slide1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slide" Target="slide45.xml"/><Relationship Id="rId4" Type="http://schemas.openxmlformats.org/officeDocument/2006/relationships/slide" Target="slide44.xml"/></Relationships>
</file>

<file path=ppt/slides/_rels/slide1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slide" Target="slide49.xml"/><Relationship Id="rId4" Type="http://schemas.openxmlformats.org/officeDocument/2006/relationships/slide" Target="slide48.xml"/></Relationships>
</file>

<file path=ppt/slides/_rels/slide1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slide" Target="slide53.xml"/><Relationship Id="rId4" Type="http://schemas.openxmlformats.org/officeDocument/2006/relationships/slide" Target="slide5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slide" Target="slide17.xml"/><Relationship Id="rId4" Type="http://schemas.openxmlformats.org/officeDocument/2006/relationships/slide" Target="slide16.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1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1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slide" Target="slide21.xml"/><Relationship Id="rId4" Type="http://schemas.openxmlformats.org/officeDocument/2006/relationships/slide" Target="slide20.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3.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3.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slide" Target="slide25.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6.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slide" Target="slide29.xml"/><Relationship Id="rId4"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slide" Target="slide33.xml"/><Relationship Id="rId4" Type="http://schemas.openxmlformats.org/officeDocument/2006/relationships/slide" Target="slide32.xml"/></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slide" Target="slide37.xml"/><Relationship Id="rId4" Type="http://schemas.openxmlformats.org/officeDocument/2006/relationships/slide" Target="slide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2783640" y="2626950"/>
            <a:ext cx="7415640" cy="1468800"/>
          </a:xfrm>
          <a:prstGeom prst="rect">
            <a:avLst/>
          </a:prstGeom>
          <a:noFill/>
          <a:ln>
            <a:noFill/>
          </a:ln>
        </p:spPr>
      </p:sp>
      <p:sp>
        <p:nvSpPr>
          <p:cNvPr id="352" name="CustomShape 2"/>
          <p:cNvSpPr/>
          <p:nvPr/>
        </p:nvSpPr>
        <p:spPr>
          <a:xfrm>
            <a:off x="3552266" y="4475489"/>
            <a:ext cx="3743280" cy="1467720"/>
          </a:xfrm>
          <a:prstGeom prst="rect">
            <a:avLst/>
          </a:prstGeom>
          <a:noFill/>
          <a:ln>
            <a:noFill/>
          </a:ln>
        </p:spPr>
      </p:sp>
      <p:sp>
        <p:nvSpPr>
          <p:cNvPr id="353" name="CustomShape 3"/>
          <p:cNvSpPr/>
          <p:nvPr/>
        </p:nvSpPr>
        <p:spPr>
          <a:xfrm>
            <a:off x="2783641" y="2363852"/>
            <a:ext cx="7751009" cy="4252848"/>
          </a:xfrm>
          <a:prstGeom prst="rect">
            <a:avLst/>
          </a:prstGeom>
          <a:noFill/>
          <a:ln>
            <a:noFill/>
          </a:ln>
        </p:spPr>
        <p:txBody>
          <a:bodyPr lIns="90000" tIns="45000" rIns="90000" bIns="45000"/>
          <a:lstStyle/>
          <a:p>
            <a:pPr algn="ctr">
              <a:lnSpc>
                <a:spcPct val="73000"/>
              </a:lnSpc>
            </a:pPr>
            <a:endParaRPr lang="et-EE" sz="4800" dirty="0">
              <a:solidFill>
                <a:prstClr val="black"/>
              </a:solidFill>
            </a:endParaRPr>
          </a:p>
          <a:p>
            <a:pPr>
              <a:lnSpc>
                <a:spcPct val="73000"/>
              </a:lnSpc>
            </a:pPr>
            <a:r>
              <a:rPr lang="et-EE" sz="5400" b="1" dirty="0" smtClean="0">
                <a:solidFill>
                  <a:prstClr val="white"/>
                </a:solidFill>
              </a:rPr>
              <a:t>Kümme kohtumist</a:t>
            </a:r>
            <a:r>
              <a:rPr lang="et-EE" sz="2800" b="1" dirty="0">
                <a:solidFill>
                  <a:prstClr val="white"/>
                </a:solidFill>
              </a:rPr>
              <a:t/>
            </a:r>
            <a:br>
              <a:rPr lang="et-EE" sz="2800" b="1" dirty="0">
                <a:solidFill>
                  <a:prstClr val="white"/>
                </a:solidFill>
              </a:rPr>
            </a:br>
            <a:r>
              <a:rPr lang="et-EE" sz="5400" b="1" dirty="0">
                <a:solidFill>
                  <a:prstClr val="white"/>
                </a:solidFill>
              </a:rPr>
              <a:t>metsloomaga</a:t>
            </a:r>
            <a:endParaRPr sz="5400" b="1" dirty="0">
              <a:solidFill>
                <a:prstClr val="white"/>
              </a:solidFill>
            </a:endParaRPr>
          </a:p>
          <a:p>
            <a:pPr algn="ctr">
              <a:lnSpc>
                <a:spcPct val="73000"/>
              </a:lnSpc>
            </a:pPr>
            <a:r>
              <a:rPr lang="et-EE" dirty="0">
                <a:solidFill>
                  <a:prstClr val="white"/>
                </a:solidFill>
              </a:rPr>
              <a:t/>
            </a:r>
            <a:br>
              <a:rPr lang="et-EE" dirty="0">
                <a:solidFill>
                  <a:prstClr val="white"/>
                </a:solidFill>
              </a:rPr>
            </a:br>
            <a:endParaRPr lang="fi-FI" sz="1600" dirty="0">
              <a:solidFill>
                <a:prstClr val="white"/>
              </a:solidFill>
            </a:endParaRPr>
          </a:p>
          <a:p>
            <a:pPr>
              <a:spcBef>
                <a:spcPts val="600"/>
              </a:spcBef>
            </a:pPr>
            <a:endParaRPr lang="et-EE" sz="1600" dirty="0" smtClean="0">
              <a:solidFill>
                <a:prstClr val="white"/>
              </a:solidFill>
            </a:endParaRPr>
          </a:p>
          <a:p>
            <a:pPr>
              <a:spcBef>
                <a:spcPts val="600"/>
              </a:spcBef>
            </a:pPr>
            <a:endParaRPr lang="et-EE" sz="1600" dirty="0" smtClean="0">
              <a:solidFill>
                <a:prstClr val="white"/>
              </a:solidFill>
            </a:endParaRPr>
          </a:p>
          <a:p>
            <a:pPr>
              <a:spcBef>
                <a:spcPts val="600"/>
              </a:spcBef>
            </a:pPr>
            <a:r>
              <a:rPr lang="et-EE" sz="1600" dirty="0" smtClean="0">
                <a:solidFill>
                  <a:prstClr val="white"/>
                </a:solidFill>
              </a:rPr>
              <a:t>Keskkonnaameti</a:t>
            </a:r>
            <a:endParaRPr lang="et-EE" sz="1600" dirty="0">
              <a:solidFill>
                <a:prstClr val="white"/>
              </a:solidFill>
            </a:endParaRPr>
          </a:p>
          <a:p>
            <a:pPr>
              <a:spcBef>
                <a:spcPts val="600"/>
              </a:spcBef>
            </a:pPr>
            <a:r>
              <a:rPr lang="et-EE" sz="1600" dirty="0">
                <a:solidFill>
                  <a:prstClr val="white"/>
                </a:solidFill>
              </a:rPr>
              <a:t>keskkonnahariduse </a:t>
            </a:r>
            <a:r>
              <a:rPr lang="et-EE" sz="1600" dirty="0" smtClean="0">
                <a:solidFill>
                  <a:prstClr val="white"/>
                </a:solidFill>
              </a:rPr>
              <a:t>büroo</a:t>
            </a:r>
            <a:r>
              <a:rPr lang="et-EE" sz="1600" dirty="0">
                <a:solidFill>
                  <a:prstClr val="white"/>
                </a:solidFill>
              </a:rPr>
              <a:t>			 </a:t>
            </a:r>
          </a:p>
          <a:p>
            <a:pPr>
              <a:spcBef>
                <a:spcPts val="600"/>
              </a:spcBef>
            </a:pPr>
            <a:r>
              <a:rPr lang="et-EE" sz="1600" dirty="0" smtClean="0">
                <a:solidFill>
                  <a:prstClr val="white"/>
                </a:solidFill>
              </a:rPr>
              <a:t>2021</a:t>
            </a:r>
            <a:r>
              <a:rPr lang="et-EE" dirty="0">
                <a:solidFill>
                  <a:prstClr val="white"/>
                </a:solidFill>
              </a:rPr>
              <a:t/>
            </a:r>
            <a:br>
              <a:rPr lang="et-EE" dirty="0">
                <a:solidFill>
                  <a:prstClr val="white"/>
                </a:solidFill>
              </a:rPr>
            </a:br>
            <a:endParaRPr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9441960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a:t>
            </a:r>
            <a:r>
              <a:rPr lang="et-EE" dirty="0"/>
              <a:t>7</a:t>
            </a:r>
            <a:r>
              <a:rPr lang="et-EE" dirty="0" smtClean="0"/>
              <a:t>:</a:t>
            </a:r>
            <a:endParaRPr lang="et-EE" dirty="0"/>
          </a:p>
        </p:txBody>
      </p:sp>
      <p:sp>
        <p:nvSpPr>
          <p:cNvPr id="6" name="Teksti kohatäide 5"/>
          <p:cNvSpPr>
            <a:spLocks noGrp="1"/>
          </p:cNvSpPr>
          <p:nvPr>
            <p:ph type="body" sz="half" idx="2"/>
          </p:nvPr>
        </p:nvSpPr>
        <p:spPr/>
        <p:txBody>
          <a:bodyPr>
            <a:normAutofit/>
          </a:bodyPr>
          <a:lstStyle/>
          <a:p>
            <a:r>
              <a:rPr lang="et-EE" sz="1800" dirty="0" smtClean="0"/>
              <a:t>Näed oma aias muru peal ringi liikumas väikest sulekera. Lähemal uurimisel selgub, et tegemist on kakupojaga.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Tõstan ta hämarasse puukuuri ning annan juua.</a:t>
            </a:r>
            <a:endParaRPr lang="et-EE" sz="1800" dirty="0" smtClean="0"/>
          </a:p>
          <a:p>
            <a:pPr marL="342900" indent="-342900">
              <a:buFont typeface="Arial" panose="020B0604020202020204" pitchFamily="34" charset="0"/>
              <a:buChar char="•"/>
            </a:pPr>
            <a:r>
              <a:rPr lang="et-EE" sz="1800" dirty="0" smtClean="0">
                <a:hlinkClick r:id="rId3" action="ppaction://hlinksldjump"/>
              </a:rPr>
              <a:t>Tõstan ta heki sisse või puu otsa.</a:t>
            </a:r>
            <a:endParaRPr lang="et-EE" sz="1800" dirty="0" smtClean="0"/>
          </a:p>
          <a:p>
            <a:pPr marL="342900" indent="-342900">
              <a:buFont typeface="Arial" panose="020B0604020202020204" pitchFamily="34" charset="0"/>
              <a:buChar char="•"/>
            </a:pPr>
            <a:r>
              <a:rPr lang="et-EE" sz="1800" dirty="0">
                <a:hlinkClick r:id="rId4" action="ppaction://hlinksldjump"/>
              </a:rPr>
              <a:t>Helistan numbril </a:t>
            </a:r>
            <a:r>
              <a:rPr lang="et-EE" sz="1800" dirty="0" smtClean="0">
                <a:hlinkClick r:id="rId4" action="ppaction://hlinksldjump"/>
              </a:rPr>
              <a:t>1247 </a:t>
            </a:r>
            <a:r>
              <a:rPr lang="et-EE" sz="1800" dirty="0">
                <a:hlinkClick r:id="rId4" action="ppaction://hlinksldjump"/>
              </a:rPr>
              <a:t>ja </a:t>
            </a:r>
            <a:r>
              <a:rPr lang="et-EE" sz="1800" dirty="0" smtClean="0">
                <a:hlinkClick r:id="rId4" action="ppaction://hlinksldjump"/>
              </a:rPr>
              <a:t>küsin, mida teha.</a:t>
            </a:r>
            <a:endParaRPr lang="et-EE" sz="1800" dirty="0"/>
          </a:p>
          <a:p>
            <a:pPr marL="342900" indent="-342900">
              <a:buFont typeface="Arial" panose="020B0604020202020204" pitchFamily="34" charset="0"/>
              <a:buChar char="•"/>
            </a:pPr>
            <a:r>
              <a:rPr lang="et-EE" sz="1800" dirty="0" smtClean="0">
                <a:hlinkClick r:id="rId5" action="ppaction://hlinksldjump"/>
              </a:rPr>
              <a:t>Ei sekku. Probleemi pole.</a:t>
            </a:r>
            <a:endParaRPr lang="et-EE" sz="1800" dirty="0"/>
          </a:p>
        </p:txBody>
      </p:sp>
      <p:pic>
        <p:nvPicPr>
          <p:cNvPr id="19" name="Pilt 18" descr="https://www.eoy.ee/img/K%C3%B5rvukr%C3%A4ts_Mari%20Teed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20"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266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8:</a:t>
            </a:r>
            <a:endParaRPr lang="et-EE" dirty="0"/>
          </a:p>
        </p:txBody>
      </p:sp>
      <p:sp>
        <p:nvSpPr>
          <p:cNvPr id="6" name="Teksti kohatäide 5"/>
          <p:cNvSpPr>
            <a:spLocks noGrp="1"/>
          </p:cNvSpPr>
          <p:nvPr>
            <p:ph type="body" sz="half" idx="2"/>
          </p:nvPr>
        </p:nvSpPr>
        <p:spPr/>
        <p:txBody>
          <a:bodyPr>
            <a:normAutofit fontScale="92500" lnSpcReduction="10000"/>
          </a:bodyPr>
          <a:lstStyle/>
          <a:p>
            <a:r>
              <a:rPr lang="et-EE" sz="1800" dirty="0" smtClean="0"/>
              <a:t>Jalutad metsas ja kohtud metssigadega. Nunnud ja triibulised põrsad end segada ei lase. Nende ema jälgib sind ja ainult sind.</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Vaatan emisele silma ja rahustan teda oma pilgu ja sujuvate käeliigutustega. Kõik on </a:t>
            </a:r>
            <a:r>
              <a:rPr lang="et-EE" sz="1800" dirty="0" err="1" smtClean="0">
                <a:hlinkClick r:id="rId2" action="ppaction://hlinksldjump"/>
              </a:rPr>
              <a:t>zen</a:t>
            </a:r>
            <a:r>
              <a:rPr lang="et-EE" sz="1800" dirty="0" smtClean="0">
                <a:hlinkClick r:id="rId2" action="ppaction://hlinksldjump"/>
              </a:rPr>
              <a:t>.</a:t>
            </a:r>
            <a:endParaRPr lang="et-EE" sz="1800" dirty="0" smtClean="0"/>
          </a:p>
          <a:p>
            <a:pPr marL="342900" indent="-342900">
              <a:buFont typeface="Arial" panose="020B0604020202020204" pitchFamily="34" charset="0"/>
              <a:buChar char="•"/>
            </a:pPr>
            <a:r>
              <a:rPr lang="et-EE" sz="1800" dirty="0" smtClean="0">
                <a:hlinkClick r:id="rId3" action="ppaction://hlinksldjump"/>
              </a:rPr>
              <a:t>Jään oma kohale ja helistan </a:t>
            </a:r>
            <a:r>
              <a:rPr lang="et-EE" sz="1800" dirty="0">
                <a:hlinkClick r:id="rId3" action="ppaction://hlinksldjump"/>
              </a:rPr>
              <a:t>numbril </a:t>
            </a:r>
            <a:r>
              <a:rPr lang="et-EE" sz="1800" dirty="0" smtClean="0">
                <a:hlinkClick r:id="rId3" action="ppaction://hlinksldjump"/>
              </a:rPr>
              <a:t>1247.</a:t>
            </a:r>
            <a:endParaRPr lang="et-EE" sz="1800" dirty="0" smtClean="0"/>
          </a:p>
          <a:p>
            <a:pPr marL="342900" indent="-342900">
              <a:buFont typeface="Arial" panose="020B0604020202020204" pitchFamily="34" charset="0"/>
              <a:buChar char="•"/>
            </a:pPr>
            <a:r>
              <a:rPr lang="et-EE" sz="1800" dirty="0" smtClean="0">
                <a:hlinkClick r:id="rId4" action="ppaction://hlinksldjump"/>
              </a:rPr>
              <a:t>Probleemi pole. Jätkan rahulikult oma teekonda ja ei tee neist välja.</a:t>
            </a:r>
            <a:endParaRPr lang="et-EE" sz="1800" dirty="0" smtClean="0"/>
          </a:p>
          <a:p>
            <a:pPr marL="342900" indent="-342900">
              <a:buFont typeface="Arial" panose="020B0604020202020204" pitchFamily="34" charset="0"/>
              <a:buChar char="•"/>
            </a:pPr>
            <a:r>
              <a:rPr lang="et-EE" sz="1800" dirty="0" smtClean="0">
                <a:hlinkClick r:id="rId5" action="ppaction://hlinksldjump"/>
              </a:rPr>
              <a:t>Taganen tuldud teed pidi. Jälgin toimuvat seni, kuni olen piisavalt kaugel.</a:t>
            </a:r>
            <a:endParaRPr lang="et-EE" sz="1800" dirty="0" smtClean="0"/>
          </a:p>
          <a:p>
            <a:pPr marL="342900" indent="-342900">
              <a:buFont typeface="Arial" panose="020B0604020202020204" pitchFamily="34" charset="0"/>
              <a:buChar char="•"/>
            </a:pPr>
            <a:endParaRPr lang="et-EE" sz="1800" dirty="0"/>
          </a:p>
        </p:txBody>
      </p:sp>
      <p:sp>
        <p:nvSpPr>
          <p:cNvPr id="20"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https://cdn.thinglink.me/api/image/733986749990043650/1240/10/scaletowid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5257" y="1257300"/>
            <a:ext cx="6610734" cy="43682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5257" y="5281873"/>
            <a:ext cx="4724272" cy="307777"/>
          </a:xfrm>
          <a:prstGeom prst="rect">
            <a:avLst/>
          </a:prstGeom>
          <a:noFill/>
        </p:spPr>
        <p:txBody>
          <a:bodyPr wrap="square" rtlCol="0">
            <a:spAutoFit/>
          </a:bodyPr>
          <a:lstStyle/>
          <a:p>
            <a:r>
              <a:rPr lang="et-EE" sz="1400" i="1" dirty="0">
                <a:solidFill>
                  <a:schemeClr val="bg1"/>
                </a:solidFill>
              </a:rPr>
              <a:t>https://www.thinglink.com/scene/733986749990043650</a:t>
            </a:r>
          </a:p>
        </p:txBody>
      </p:sp>
    </p:spTree>
    <p:extLst>
      <p:ext uri="{BB962C8B-B14F-4D97-AF65-F5344CB8AC3E}">
        <p14:creationId xmlns:p14="http://schemas.microsoft.com/office/powerpoint/2010/main" val="4258678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a:t>
            </a:r>
            <a:r>
              <a:rPr lang="et-EE" dirty="0"/>
              <a:t>9</a:t>
            </a:r>
            <a:r>
              <a:rPr lang="et-EE" dirty="0" smtClean="0"/>
              <a:t>:</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koer on leidnud endale uue sõbra. Sa tead, et Muki on maailma parim koer ning ei hammustaks mitte kedagi. Siil on aga viimased 20 minutit olnud keras.</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Jätan nad rahule. Eks siil on alguses lihtsalt häbelik. Küll ta sulab!</a:t>
            </a:r>
            <a:endParaRPr lang="et-EE" sz="1800" dirty="0" smtClean="0"/>
          </a:p>
          <a:p>
            <a:pPr marL="342900" indent="-342900">
              <a:buFont typeface="Arial" panose="020B0604020202020204" pitchFamily="34" charset="0"/>
              <a:buChar char="•"/>
            </a:pPr>
            <a:r>
              <a:rPr lang="et-EE" sz="1800" dirty="0" smtClean="0">
                <a:hlinkClick r:id="rId3" action="ppaction://hlinksldjump"/>
              </a:rPr>
              <a:t>Helistan 1247</a:t>
            </a:r>
            <a:endParaRPr lang="et-EE" sz="1800" dirty="0" smtClean="0"/>
          </a:p>
          <a:p>
            <a:pPr marL="342900" indent="-342900">
              <a:buFont typeface="Arial" panose="020B0604020202020204" pitchFamily="34" charset="0"/>
              <a:buChar char="•"/>
            </a:pPr>
            <a:r>
              <a:rPr lang="et-EE" sz="1800" dirty="0" smtClean="0">
                <a:hlinkClick r:id="rId4" action="ppaction://hlinksldjump"/>
              </a:rPr>
              <a:t>Viin koera eemale ja jätan siili rahule.</a:t>
            </a:r>
            <a:endParaRPr lang="et-EE" sz="1800" dirty="0" smtClean="0"/>
          </a:p>
          <a:p>
            <a:pPr marL="342900" indent="-342900">
              <a:buFont typeface="Arial" panose="020B0604020202020204" pitchFamily="34" charset="0"/>
              <a:buChar char="•"/>
            </a:pPr>
            <a:r>
              <a:rPr lang="et-EE" sz="1800" dirty="0" smtClean="0">
                <a:hlinkClick r:id="rId5" action="ppaction://hlinksldjump"/>
              </a:rPr>
              <a:t>Viin koera eemale ja annan siilile valurahaks taldrikutäie piima.</a:t>
            </a:r>
            <a:endParaRPr lang="et-EE" sz="1800" dirty="0" smtClean="0"/>
          </a:p>
          <a:p>
            <a:pPr marL="342900" indent="-342900">
              <a:buFont typeface="Arial" panose="020B0604020202020204" pitchFamily="34" charset="0"/>
              <a:buChar char="•"/>
            </a:pPr>
            <a:endParaRPr lang="et-EE" sz="1800" dirty="0"/>
          </a:p>
        </p:txBody>
      </p:sp>
      <p:sp>
        <p:nvSpPr>
          <p:cNvPr id="20"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4985257" y="5281873"/>
            <a:ext cx="4724272" cy="307777"/>
          </a:xfrm>
          <a:prstGeom prst="rect">
            <a:avLst/>
          </a:prstGeom>
          <a:noFill/>
        </p:spPr>
        <p:txBody>
          <a:bodyPr wrap="square" rtlCol="0">
            <a:spAutoFit/>
          </a:bodyPr>
          <a:lstStyle/>
          <a:p>
            <a:r>
              <a:rPr lang="et-EE" sz="1400" i="1" dirty="0">
                <a:solidFill>
                  <a:schemeClr val="bg1"/>
                </a:solidFill>
              </a:rPr>
              <a:t>https://www.thinglink.com/scene/733986749990043650</a:t>
            </a:r>
          </a:p>
        </p:txBody>
      </p:sp>
      <p:pic>
        <p:nvPicPr>
          <p:cNvPr id="16" name="Pilt 15"/>
          <p:cNvPicPr>
            <a:picLocks noChangeAspect="1"/>
          </p:cNvPicPr>
          <p:nvPr/>
        </p:nvPicPr>
        <p:blipFill>
          <a:blip r:embed="rId6"/>
          <a:stretch>
            <a:fillRect/>
          </a:stretch>
        </p:blipFill>
        <p:spPr>
          <a:xfrm>
            <a:off x="5338534" y="2057400"/>
            <a:ext cx="5697899" cy="3628317"/>
          </a:xfrm>
          <a:prstGeom prst="rect">
            <a:avLst/>
          </a:prstGeom>
        </p:spPr>
      </p:pic>
      <p:sp>
        <p:nvSpPr>
          <p:cNvPr id="14" name="TextBox 13"/>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1700489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10:</a:t>
            </a:r>
            <a:endParaRPr lang="et-EE" dirty="0"/>
          </a:p>
        </p:txBody>
      </p:sp>
      <p:sp>
        <p:nvSpPr>
          <p:cNvPr id="6" name="Teksti kohatäide 5"/>
          <p:cNvSpPr>
            <a:spLocks noGrp="1"/>
          </p:cNvSpPr>
          <p:nvPr>
            <p:ph type="body" sz="half" idx="2"/>
          </p:nvPr>
        </p:nvSpPr>
        <p:spPr/>
        <p:txBody>
          <a:bodyPr>
            <a:normAutofit/>
          </a:bodyPr>
          <a:lstStyle/>
          <a:p>
            <a:r>
              <a:rPr lang="et-EE" sz="1800" dirty="0" smtClean="0"/>
              <a:t>Jalutad mererannas</a:t>
            </a:r>
            <a:r>
              <a:rPr lang="et-EE" sz="1800" dirty="0"/>
              <a:t> </a:t>
            </a:r>
            <a:r>
              <a:rPr lang="et-EE" sz="1800" dirty="0" smtClean="0"/>
              <a:t>ja jälgid pahaaimamatut rebast. Korraga ründab rebast suur kotkas.</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Viskan kotkast kiviga ja päästan rebase elu. Tapmine on kurjast!</a:t>
            </a:r>
            <a:endParaRPr lang="et-EE" sz="1800" dirty="0" smtClean="0"/>
          </a:p>
          <a:p>
            <a:pPr marL="342900" indent="-342900">
              <a:buFont typeface="Arial" panose="020B0604020202020204" pitchFamily="34" charset="0"/>
              <a:buChar char="•"/>
            </a:pPr>
            <a:r>
              <a:rPr lang="et-EE" sz="1800" dirty="0" smtClean="0">
                <a:hlinkClick r:id="rId3" action="ppaction://hlinksldjump"/>
              </a:rPr>
              <a:t>Teen pilti ja riputan selle sotsiaalmeediasse üles.</a:t>
            </a:r>
            <a:endParaRPr lang="et-EE" sz="1800" dirty="0" smtClean="0"/>
          </a:p>
          <a:p>
            <a:pPr marL="342900" indent="-342900">
              <a:buFont typeface="Arial" panose="020B0604020202020204" pitchFamily="34" charset="0"/>
              <a:buChar char="•"/>
            </a:pPr>
            <a:r>
              <a:rPr lang="et-EE" sz="1800" dirty="0" smtClean="0">
                <a:hlinkClick r:id="rId4" action="ppaction://hlinksldjump"/>
              </a:rPr>
              <a:t>Helistan 1247</a:t>
            </a:r>
            <a:endParaRPr lang="et-EE" sz="1800" dirty="0" smtClean="0"/>
          </a:p>
          <a:p>
            <a:pPr marL="342900" indent="-342900">
              <a:buFont typeface="Arial" panose="020B0604020202020204" pitchFamily="34" charset="0"/>
              <a:buChar char="•"/>
            </a:pPr>
            <a:r>
              <a:rPr lang="et-EE" sz="1800" dirty="0" smtClean="0">
                <a:hlinkClick r:id="rId5" action="ppaction://hlinksldjump"/>
              </a:rPr>
              <a:t>Ei sekku. See on looduse eluring.</a:t>
            </a:r>
            <a:endParaRPr lang="et-EE" sz="1800" dirty="0" smtClean="0"/>
          </a:p>
          <a:p>
            <a:pPr marL="342900" indent="-342900">
              <a:buFont typeface="Arial" panose="020B0604020202020204" pitchFamily="34" charset="0"/>
              <a:buChar char="•"/>
            </a:pPr>
            <a:endParaRPr lang="et-EE" sz="1800" dirty="0"/>
          </a:p>
        </p:txBody>
      </p:sp>
      <p:sp>
        <p:nvSpPr>
          <p:cNvPr id="14" name="TextBox 13"/>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grpSp>
        <p:nvGrpSpPr>
          <p:cNvPr id="10" name="Rühm 9"/>
          <p:cNvGrpSpPr>
            <a:grpSpLocks noChangeAspect="1"/>
          </p:cNvGrpSpPr>
          <p:nvPr/>
        </p:nvGrpSpPr>
        <p:grpSpPr>
          <a:xfrm>
            <a:off x="6544714" y="950585"/>
            <a:ext cx="4558058" cy="5465738"/>
            <a:chOff x="5886547" y="4663607"/>
            <a:chExt cx="2005961" cy="2216591"/>
          </a:xfrm>
        </p:grpSpPr>
        <p:pic>
          <p:nvPicPr>
            <p:cNvPr id="12" name="Pilt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6547" y="4663607"/>
              <a:ext cx="1952625" cy="1969034"/>
            </a:xfrm>
            <a:prstGeom prst="rect">
              <a:avLst/>
            </a:prstGeom>
          </p:spPr>
        </p:pic>
        <p:sp>
          <p:nvSpPr>
            <p:cNvPr id="13" name="TextBox 12"/>
            <p:cNvSpPr txBox="1"/>
            <p:nvPr/>
          </p:nvSpPr>
          <p:spPr>
            <a:xfrm>
              <a:off x="5886547" y="6632641"/>
              <a:ext cx="2005961" cy="247557"/>
            </a:xfrm>
            <a:prstGeom prst="rect">
              <a:avLst/>
            </a:prstGeom>
            <a:noFill/>
          </p:spPr>
          <p:txBody>
            <a:bodyPr wrap="square" rtlCol="0">
              <a:spAutoFit/>
            </a:bodyPr>
            <a:lstStyle/>
            <a:p>
              <a:pPr algn="ctr"/>
              <a:r>
                <a:rPr lang="et-EE" sz="1600" i="1" dirty="0" smtClean="0">
                  <a:solidFill>
                    <a:schemeClr val="bg1"/>
                  </a:solidFill>
                </a:rPr>
                <a:t>Kotkas toitu püüdmas</a:t>
              </a:r>
              <a:endParaRPr lang="et-EE" sz="1600" i="1" dirty="0">
                <a:solidFill>
                  <a:schemeClr val="bg1"/>
                </a:solidFill>
              </a:endParaRPr>
            </a:p>
          </p:txBody>
        </p:sp>
      </p:grpSp>
      <p:sp>
        <p:nvSpPr>
          <p:cNvPr id="11" name="Ristkülik 10"/>
          <p:cNvSpPr/>
          <p:nvPr/>
        </p:nvSpPr>
        <p:spPr>
          <a:xfrm>
            <a:off x="6544714" y="5449476"/>
            <a:ext cx="1900713" cy="312650"/>
          </a:xfrm>
          <a:prstGeom prst="rect">
            <a:avLst/>
          </a:prstGeom>
        </p:spPr>
        <p:txBody>
          <a:bodyPr wrap="none">
            <a:spAutoFit/>
          </a:bodyPr>
          <a:lstStyle/>
          <a:p>
            <a:pPr>
              <a:lnSpc>
                <a:spcPct val="107000"/>
              </a:lnSpc>
              <a:spcAft>
                <a:spcPts val="800"/>
              </a:spcAft>
            </a:pPr>
            <a:r>
              <a:rPr lang="et-EE" sz="1400" i="1" dirty="0" smtClean="0">
                <a:solidFill>
                  <a:schemeClr val="bg1"/>
                </a:solidFill>
                <a:ea typeface="Times New Roman" panose="02020603050405020304" pitchFamily="18" charset="0"/>
                <a:cs typeface="Times New Roman" panose="02020603050405020304" pitchFamily="18" charset="0"/>
              </a:rPr>
              <a:t>Foto: shorturl.at/bdrw6</a:t>
            </a:r>
            <a:endParaRPr lang="et-EE" sz="14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532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Metskitse talled joovad esialgu emapiima. </a:t>
            </a:r>
            <a:r>
              <a:rPr lang="et-EE" sz="1800" dirty="0" err="1" smtClean="0"/>
              <a:t>Snickersis</a:t>
            </a:r>
            <a:r>
              <a:rPr lang="et-EE" sz="1800" dirty="0" smtClean="0"/>
              <a:t> olevad ained võivad rikkuda ära talle seedimise ja loomakesele saatuslikult mõjuda.</a:t>
            </a:r>
          </a:p>
          <a:p>
            <a:r>
              <a:rPr lang="et-EE" sz="1800" dirty="0" smtClean="0"/>
              <a:t>Lisaks võid jätta kitsetalle külge oma lõhna. Sellisel juhul emakits ilmselt hülgab ta. </a:t>
            </a:r>
            <a:endParaRPr lang="et-EE" sz="1800" dirty="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grpSp>
        <p:nvGrpSpPr>
          <p:cNvPr id="7" name="Rühm 6"/>
          <p:cNvGrpSpPr>
            <a:grpSpLocks noChangeAspect="1"/>
          </p:cNvGrpSpPr>
          <p:nvPr/>
        </p:nvGrpSpPr>
        <p:grpSpPr>
          <a:xfrm>
            <a:off x="4972482" y="816210"/>
            <a:ext cx="6593611" cy="5179612"/>
            <a:chOff x="3086098" y="3792248"/>
            <a:chExt cx="3045737" cy="2392579"/>
          </a:xfrm>
        </p:grpSpPr>
        <p:pic>
          <p:nvPicPr>
            <p:cNvPr id="8" name="Pilt 7" descr="https://www.keskkonnaamet.ee/sites/default/files/pictures/kitsetall_520x390.jpg"/>
            <p:cNvPicPr/>
            <p:nvPr/>
          </p:nvPicPr>
          <p:blipFill rotWithShape="1">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p:blipFill>
          <p:spPr bwMode="auto">
            <a:xfrm>
              <a:off x="3086098" y="4202339"/>
              <a:ext cx="3038475" cy="1982488"/>
            </a:xfrm>
            <a:prstGeom prst="rect">
              <a:avLst/>
            </a:prstGeom>
            <a:noFill/>
            <a:ln>
              <a:noFill/>
            </a:ln>
            <a:extLst>
              <a:ext uri="{53640926-AAD7-44D8-BBD7-CCE9431645EC}">
                <a14:shadowObscured xmlns:a14="http://schemas.microsoft.com/office/drawing/2010/main"/>
              </a:ext>
            </a:extLst>
          </p:spPr>
        </p:pic>
        <p:sp>
          <p:nvSpPr>
            <p:cNvPr id="9" name="Ristkülik 8"/>
            <p:cNvSpPr/>
            <p:nvPr/>
          </p:nvSpPr>
          <p:spPr>
            <a:xfrm>
              <a:off x="4152896" y="3792248"/>
              <a:ext cx="1168403" cy="369332"/>
            </a:xfrm>
            <a:prstGeom prst="rect">
              <a:avLst/>
            </a:prstGeom>
          </p:spPr>
          <p:txBody>
            <a:bodyPr wrap="square">
              <a:spAutoFit/>
            </a:bodyPr>
            <a:lstStyle/>
            <a:p>
              <a:r>
                <a:rPr lang="et-EE" i="1" dirty="0" smtClean="0">
                  <a:solidFill>
                    <a:schemeClr val="bg1"/>
                  </a:solidFill>
                </a:rPr>
                <a:t>Näide 1 :</a:t>
              </a:r>
              <a:endParaRPr lang="et-EE" dirty="0"/>
            </a:p>
          </p:txBody>
        </p:sp>
        <p:sp>
          <p:nvSpPr>
            <p:cNvPr id="10" name="TextBox 9"/>
            <p:cNvSpPr txBox="1"/>
            <p:nvPr/>
          </p:nvSpPr>
          <p:spPr>
            <a:xfrm>
              <a:off x="5176343" y="5986216"/>
              <a:ext cx="955492" cy="142169"/>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grpSp>
    </p:spTree>
    <p:extLst>
      <p:ext uri="{BB962C8B-B14F-4D97-AF65-F5344CB8AC3E}">
        <p14:creationId xmlns:p14="http://schemas.microsoft.com/office/powerpoint/2010/main" val="310334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lt 2"/>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086080" y="2290619"/>
            <a:ext cx="5746510" cy="38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Kui võtad kitsetalle koju, annad talle külge võõra lõhna. Loodusesse tagasi lastes ei võta kitseema teda enam omaks. </a:t>
            </a:r>
          </a:p>
          <a:p>
            <a:r>
              <a:rPr lang="et-EE" sz="1800" dirty="0" smtClean="0"/>
              <a:t>Inimese juures üles kasvanud kitsest ei saa aga õiget metslooma – looduses ta toime ei tule.</a:t>
            </a:r>
          </a:p>
          <a:p>
            <a:r>
              <a:rPr lang="et-EE" sz="1800" dirty="0" smtClean="0"/>
              <a:t>Metskitsed on õrnad loomad ja võivad hukkuda ka liigse stressi tõttu – sinu kodu on võõras keskkond ja mõjub nagu vangla.</a:t>
            </a:r>
          </a:p>
          <a:p>
            <a:r>
              <a:rPr lang="et-EE" sz="1800" dirty="0" smtClean="0"/>
              <a:t>Klõpsa </a:t>
            </a:r>
            <a:r>
              <a:rPr lang="et-EE" sz="1800" dirty="0" smtClean="0">
                <a:hlinkClick r:id="rId3"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spTree>
    <p:extLst>
      <p:ext uri="{BB962C8B-B14F-4D97-AF65-F5344CB8AC3E}">
        <p14:creationId xmlns:p14="http://schemas.microsoft.com/office/powerpoint/2010/main" val="295735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a:t>See, et </a:t>
            </a:r>
            <a:r>
              <a:rPr lang="et-EE" sz="1800" dirty="0" smtClean="0"/>
              <a:t>kitsetall </a:t>
            </a:r>
            <a:r>
              <a:rPr lang="et-EE" sz="1800" dirty="0"/>
              <a:t>on üksi, ei tähenda, et ta vajab abi. Ainus </a:t>
            </a:r>
            <a:r>
              <a:rPr lang="et-EE" sz="1800" dirty="0" smtClean="0"/>
              <a:t>probleem oli </a:t>
            </a:r>
            <a:r>
              <a:rPr lang="et-EE" sz="1800" b="1" dirty="0" smtClean="0"/>
              <a:t>sinu kohalolek, </a:t>
            </a:r>
            <a:r>
              <a:rPr lang="et-EE" sz="1800" dirty="0" smtClean="0"/>
              <a:t>mille sa likvideerisid.</a:t>
            </a:r>
          </a:p>
          <a:p>
            <a:r>
              <a:rPr lang="et-EE" sz="1800" dirty="0" smtClean="0"/>
              <a:t>Vabas looduses viibiv metsloom või loomalaps ei vaja sinu abi. </a:t>
            </a:r>
          </a:p>
          <a:p>
            <a:r>
              <a:rPr lang="et-EE" sz="1800" dirty="0" smtClean="0"/>
              <a:t>Aitasid kaasa sellele, et tallest saaks ühel päeval täiskasvanud metskits!</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grpSp>
        <p:nvGrpSpPr>
          <p:cNvPr id="8" name="Rühm 7"/>
          <p:cNvGrpSpPr>
            <a:grpSpLocks noChangeAspect="1"/>
          </p:cNvGrpSpPr>
          <p:nvPr/>
        </p:nvGrpSpPr>
        <p:grpSpPr>
          <a:xfrm>
            <a:off x="4972482" y="816210"/>
            <a:ext cx="7219517" cy="5179612"/>
            <a:chOff x="3086098" y="3792248"/>
            <a:chExt cx="3334857" cy="2392579"/>
          </a:xfrm>
        </p:grpSpPr>
        <p:pic>
          <p:nvPicPr>
            <p:cNvPr id="9" name="Pilt 8" descr="https://www.keskkonnaamet.ee/sites/default/files/pictures/kitsetall_520x390.jpg"/>
            <p:cNvPicPr/>
            <p:nvPr/>
          </p:nvPicPr>
          <p:blipFill rotWithShape="1">
            <a:blip r:embed="rId4" cstate="print">
              <a:duotone>
                <a:prstClr val="black"/>
                <a:srgbClr val="92D050">
                  <a:tint val="45000"/>
                  <a:satMod val="400000"/>
                </a:srgbClr>
              </a:duotone>
              <a:extLst>
                <a:ext uri="{28A0092B-C50C-407E-A947-70E740481C1C}">
                  <a14:useLocalDpi xmlns:a14="http://schemas.microsoft.com/office/drawing/2010/main" val="0"/>
                </a:ext>
              </a:extLst>
            </a:blip>
            <a:srcRect/>
            <a:stretch/>
          </p:blipFill>
          <p:spPr bwMode="auto">
            <a:xfrm>
              <a:off x="3086098" y="4202339"/>
              <a:ext cx="3038475" cy="1982488"/>
            </a:xfrm>
            <a:prstGeom prst="rect">
              <a:avLst/>
            </a:prstGeom>
            <a:noFill/>
            <a:ln>
              <a:noFill/>
            </a:ln>
            <a:extLst>
              <a:ext uri="{53640926-AAD7-44D8-BBD7-CCE9431645EC}">
                <a14:shadowObscured xmlns:a14="http://schemas.microsoft.com/office/drawing/2010/main"/>
              </a:ext>
            </a:extLst>
          </p:spPr>
        </p:pic>
        <p:sp>
          <p:nvSpPr>
            <p:cNvPr id="10" name="Ristkülik 9"/>
            <p:cNvSpPr/>
            <p:nvPr/>
          </p:nvSpPr>
          <p:spPr>
            <a:xfrm>
              <a:off x="4152896" y="3792248"/>
              <a:ext cx="1168403" cy="369332"/>
            </a:xfrm>
            <a:prstGeom prst="rect">
              <a:avLst/>
            </a:prstGeom>
          </p:spPr>
          <p:txBody>
            <a:bodyPr wrap="square">
              <a:spAutoFit/>
            </a:bodyPr>
            <a:lstStyle/>
            <a:p>
              <a:r>
                <a:rPr lang="et-EE" i="1" dirty="0" smtClean="0">
                  <a:solidFill>
                    <a:schemeClr val="bg1"/>
                  </a:solidFill>
                </a:rPr>
                <a:t>Näide 1 :</a:t>
              </a:r>
              <a:endParaRPr lang="et-EE" dirty="0"/>
            </a:p>
          </p:txBody>
        </p:sp>
        <p:sp>
          <p:nvSpPr>
            <p:cNvPr id="11" name="TextBox 10"/>
            <p:cNvSpPr txBox="1"/>
            <p:nvPr/>
          </p:nvSpPr>
          <p:spPr>
            <a:xfrm>
              <a:off x="5465463" y="6021163"/>
              <a:ext cx="955492" cy="142169"/>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grpSp>
    </p:spTree>
    <p:extLst>
      <p:ext uri="{BB962C8B-B14F-4D97-AF65-F5344CB8AC3E}">
        <p14:creationId xmlns:p14="http://schemas.microsoft.com/office/powerpoint/2010/main" val="697956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kõnele vastanud operaator soovitab sul sündmuskohalt lahkuda, sest probleemi polegi.</a:t>
            </a:r>
          </a:p>
          <a:p>
            <a:r>
              <a:rPr lang="et-EE" sz="1800" dirty="0" smtClean="0"/>
              <a:t>Raiskasid enda ja operaatori aega.</a:t>
            </a:r>
          </a:p>
          <a:p>
            <a:r>
              <a:rPr lang="et-EE" sz="1800" dirty="0" smtClean="0"/>
              <a:t>Looduses olev metsloom või loomalaps sinu abi ei vaja. Jäta see meelde ning helista numbril 1247 vaid siis, kui suuruluk on asulas, metsloom on haavatud või lõksus. </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sp>
        <p:nvSpPr>
          <p:cNvPr id="7" name="TextBox 6"/>
          <p:cNvSpPr txBox="1"/>
          <p:nvPr/>
        </p:nvSpPr>
        <p:spPr>
          <a:xfrm>
            <a:off x="4914030" y="5430406"/>
            <a:ext cx="2562762"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Alamy</a:t>
            </a:r>
            <a:endParaRPr lang="et-EE" sz="1400" i="1" dirty="0">
              <a:solidFill>
                <a:schemeClr val="bg1"/>
              </a:solidFill>
            </a:endParaRPr>
          </a:p>
        </p:txBody>
      </p:sp>
      <p:pic>
        <p:nvPicPr>
          <p:cNvPr id="9" name="Pil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8" name="TextBox 7"/>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49971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ohutus on kõige tähtsam.</a:t>
            </a:r>
          </a:p>
          <a:p>
            <a:r>
              <a:rPr lang="et-EE" sz="1800" dirty="0" smtClean="0"/>
              <a:t>Autod võivad tõesti loomale stressi põhjustada. Liiklust häirides võid aga sina end ohtu seada eriti, kui on tegu hoolimatu autojuhiga.</a:t>
            </a:r>
          </a:p>
          <a:p>
            <a:r>
              <a:rPr lang="et-EE" sz="1800" dirty="0" smtClean="0"/>
              <a:t>Nüüd oled põdra asemel ise tähelepanu keskpunktis</a:t>
            </a:r>
            <a:r>
              <a:rPr lang="et-EE" sz="1800" dirty="0"/>
              <a:t>. Keegi ehk kutsus isegi sulle politsei.</a:t>
            </a:r>
            <a:endParaRPr lang="et-EE" sz="1800" dirty="0" smtClean="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786312" y="1344168"/>
            <a:ext cx="7214016" cy="4800600"/>
          </a:xfrm>
          <a:prstGeom prst="rect">
            <a:avLst/>
          </a:prstGeom>
        </p:spPr>
      </p:pic>
      <p:sp>
        <p:nvSpPr>
          <p:cNvPr id="3" name="TextBox 2"/>
          <p:cNvSpPr txBox="1"/>
          <p:nvPr/>
        </p:nvSpPr>
        <p:spPr>
          <a:xfrm>
            <a:off x="9445752" y="5867769"/>
            <a:ext cx="3136392" cy="307777"/>
          </a:xfrm>
          <a:prstGeom prst="rect">
            <a:avLst/>
          </a:prstGeom>
          <a:noFill/>
        </p:spPr>
        <p:txBody>
          <a:bodyPr wrap="square" rtlCol="0">
            <a:spAutoFit/>
          </a:bodyPr>
          <a:lstStyle/>
          <a:p>
            <a:r>
              <a:rPr lang="et-EE" sz="1400" i="1" dirty="0" smtClean="0">
                <a:solidFill>
                  <a:schemeClr val="bg1"/>
                </a:solidFill>
              </a:rPr>
              <a:t>Foto: Arena </a:t>
            </a:r>
            <a:r>
              <a:rPr lang="et-EE" sz="1400" i="1" dirty="0" err="1" smtClean="0">
                <a:solidFill>
                  <a:schemeClr val="bg1"/>
                </a:solidFill>
              </a:rPr>
              <a:t>Creative</a:t>
            </a:r>
            <a:endParaRPr lang="et-EE" sz="1400" i="1" dirty="0">
              <a:solidFill>
                <a:schemeClr val="bg1"/>
              </a:solidFill>
            </a:endParaRPr>
          </a:p>
        </p:txBody>
      </p:sp>
    </p:spTree>
    <p:extLst>
      <p:ext uri="{BB962C8B-B14F-4D97-AF65-F5344CB8AC3E}">
        <p14:creationId xmlns:p14="http://schemas.microsoft.com/office/powerpoint/2010/main" val="654897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Linna eksinud metsloom on võõras keskkonnas. Tundes end nurka surutuna või ohustatuna, võib ta käituda ettearvamatult, isegi rünnata.</a:t>
            </a:r>
          </a:p>
          <a:p>
            <a:r>
              <a:rPr lang="et-EE" sz="1800" dirty="0" smtClean="0"/>
              <a:t>Põder lööb vaenlasi sageli esijalaga ning selle hoop võib inimese ka surmata. Ka kiskjad oskavad seda karta. Sina ei osanud – hea, et ellu jäid!</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0" y="1257300"/>
            <a:ext cx="5040000" cy="5040000"/>
          </a:xfrm>
          <a:prstGeom prst="rect">
            <a:avLst/>
          </a:prstGeom>
        </p:spPr>
      </p:pic>
    </p:spTree>
    <p:extLst>
      <p:ext uri="{BB962C8B-B14F-4D97-AF65-F5344CB8AC3E}">
        <p14:creationId xmlns:p14="http://schemas.microsoft.com/office/powerpoint/2010/main" val="2137272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b="1" dirty="0" smtClean="0"/>
              <a:t>Kuidas mängida?</a:t>
            </a:r>
            <a:endParaRPr lang="et-EE" b="1" dirty="0"/>
          </a:p>
        </p:txBody>
      </p:sp>
      <p:sp>
        <p:nvSpPr>
          <p:cNvPr id="11" name="Sisu kohatäide 10"/>
          <p:cNvSpPr>
            <a:spLocks noGrp="1"/>
          </p:cNvSpPr>
          <p:nvPr>
            <p:ph idx="1"/>
          </p:nvPr>
        </p:nvSpPr>
        <p:spPr/>
        <p:txBody>
          <a:bodyPr>
            <a:normAutofit lnSpcReduction="10000"/>
          </a:bodyPr>
          <a:lstStyle/>
          <a:p>
            <a:r>
              <a:rPr lang="et-EE" dirty="0" smtClean="0"/>
              <a:t>Käivita slaidiseanss klahviga F5. </a:t>
            </a:r>
            <a:r>
              <a:rPr lang="et-EE" b="1" dirty="0" smtClean="0"/>
              <a:t>Tee seda kohe!</a:t>
            </a:r>
          </a:p>
          <a:p>
            <a:endParaRPr lang="et-EE" dirty="0" smtClean="0"/>
          </a:p>
          <a:p>
            <a:r>
              <a:rPr lang="et-EE" dirty="0" smtClean="0"/>
              <a:t>Sulle esitatakse olukord, kus kohtud linnu või mõne teise loomaga (kokku 10). </a:t>
            </a:r>
          </a:p>
          <a:p>
            <a:endParaRPr lang="et-EE" dirty="0"/>
          </a:p>
          <a:p>
            <a:r>
              <a:rPr lang="et-EE" dirty="0" smtClean="0"/>
              <a:t>Vali hiireklõpsuga õige variant, kuidas edasi käituda.</a:t>
            </a:r>
          </a:p>
          <a:p>
            <a:endParaRPr lang="et-EE" dirty="0"/>
          </a:p>
          <a:p>
            <a:pPr marL="0" indent="0">
              <a:buNone/>
            </a:pPr>
            <a:endParaRPr lang="et-EE" dirty="0" smtClean="0"/>
          </a:p>
          <a:p>
            <a:pPr marL="0" indent="0">
              <a:buNone/>
            </a:pPr>
            <a:r>
              <a:rPr lang="et-EE" dirty="0" smtClean="0">
                <a:hlinkClick r:id="rId2" action="ppaction://hlinksldjump"/>
              </a:rPr>
              <a:t>Klõpsa jätkamiseks </a:t>
            </a:r>
            <a:endParaRPr lang="et-EE" dirty="0" smtClean="0"/>
          </a:p>
        </p:txBody>
      </p:sp>
    </p:spTree>
    <p:extLst>
      <p:ext uri="{BB962C8B-B14F-4D97-AF65-F5344CB8AC3E}">
        <p14:creationId xmlns:p14="http://schemas.microsoft.com/office/powerpoint/2010/main" val="381349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Mitte sekkudes tagasid oma ohutuse, mis on </a:t>
            </a:r>
            <a:r>
              <a:rPr lang="et-EE" sz="1800" b="1" dirty="0" smtClean="0"/>
              <a:t>esmatähtis</a:t>
            </a:r>
            <a:r>
              <a:rPr lang="et-EE" sz="1800" dirty="0" smtClean="0"/>
              <a:t>. Küll aga jäi põdra saatus lahtiseks.</a:t>
            </a:r>
          </a:p>
          <a:p>
            <a:r>
              <a:rPr lang="et-EE" sz="1800" dirty="0" smtClean="0"/>
              <a:t>Sina ei panustanud midagi olukorra lahendamisse. Sa ei saa kindel olla, et keegi teinegi seda tegi. Sul oli tegelikult võimalus olukorda paremaks muuta.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grpSp>
        <p:nvGrpSpPr>
          <p:cNvPr id="11" name="Rühm 10"/>
          <p:cNvGrpSpPr>
            <a:grpSpLocks noChangeAspect="1"/>
          </p:cNvGrpSpPr>
          <p:nvPr/>
        </p:nvGrpSpPr>
        <p:grpSpPr>
          <a:xfrm>
            <a:off x="4961044" y="1051560"/>
            <a:ext cx="7244187" cy="5212080"/>
            <a:chOff x="4495799" y="3056465"/>
            <a:chExt cx="4684711" cy="3370577"/>
          </a:xfrm>
        </p:grpSpPr>
        <p:grpSp>
          <p:nvGrpSpPr>
            <p:cNvPr id="12" name="Rühm 11"/>
            <p:cNvGrpSpPr/>
            <p:nvPr/>
          </p:nvGrpSpPr>
          <p:grpSpPr>
            <a:xfrm>
              <a:off x="4495799" y="3056465"/>
              <a:ext cx="4562475" cy="3370577"/>
              <a:chOff x="4495800" y="3344770"/>
              <a:chExt cx="4562475" cy="3370577"/>
            </a:xfrm>
          </p:grpSpPr>
          <p:pic>
            <p:nvPicPr>
              <p:cNvPr id="14" name="Pilt 13"/>
              <p:cNvPicPr>
                <a:picLocks noChangeAspect="1"/>
              </p:cNvPicPr>
              <p:nvPr/>
            </p:nvPicPr>
            <p:blipFill>
              <a:blip r:embed="rId3">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4495800" y="3344770"/>
                <a:ext cx="4562475" cy="3041650"/>
              </a:xfrm>
              <a:prstGeom prst="rect">
                <a:avLst/>
              </a:prstGeom>
            </p:spPr>
          </p:pic>
          <p:sp>
            <p:nvSpPr>
              <p:cNvPr id="15" name="TextBox 14"/>
              <p:cNvSpPr txBox="1"/>
              <p:nvPr/>
            </p:nvSpPr>
            <p:spPr>
              <a:xfrm>
                <a:off x="5620310" y="6376793"/>
                <a:ext cx="3134419" cy="338554"/>
              </a:xfrm>
              <a:prstGeom prst="rect">
                <a:avLst/>
              </a:prstGeom>
              <a:noFill/>
            </p:spPr>
            <p:txBody>
              <a:bodyPr wrap="square" rtlCol="0">
                <a:spAutoFit/>
              </a:bodyPr>
              <a:lstStyle/>
              <a:p>
                <a:r>
                  <a:rPr lang="et-EE" sz="1600" i="1" dirty="0" smtClean="0">
                    <a:solidFill>
                      <a:schemeClr val="bg1"/>
                    </a:solidFill>
                  </a:rPr>
                  <a:t>Põder Tartu linnas</a:t>
                </a:r>
                <a:endParaRPr lang="et-EE" sz="1600" i="1" dirty="0">
                  <a:solidFill>
                    <a:schemeClr val="bg1"/>
                  </a:solidFill>
                </a:endParaRPr>
              </a:p>
            </p:txBody>
          </p:sp>
        </p:grpSp>
        <p:sp>
          <p:nvSpPr>
            <p:cNvPr id="13" name="Ristkülik 12"/>
            <p:cNvSpPr/>
            <p:nvPr/>
          </p:nvSpPr>
          <p:spPr>
            <a:xfrm>
              <a:off x="7189085" y="5815804"/>
              <a:ext cx="1991425" cy="199035"/>
            </a:xfrm>
            <a:prstGeom prst="rect">
              <a:avLst/>
            </a:prstGeom>
          </p:spPr>
          <p:txBody>
            <a:bodyPr wrap="none">
              <a:spAutoFit/>
            </a:bodyPr>
            <a:lstStyle/>
            <a:p>
              <a:r>
                <a:rPr lang="et-EE" sz="1400" i="1" dirty="0">
                  <a:ea typeface="Calibri" panose="020F0502020204030204" pitchFamily="34" charset="0"/>
                </a:rPr>
                <a:t>Foto: Ain </a:t>
              </a:r>
              <a:r>
                <a:rPr lang="et-EE" sz="1400" i="1" dirty="0" err="1">
                  <a:ea typeface="Calibri" panose="020F0502020204030204" pitchFamily="34" charset="0"/>
                </a:rPr>
                <a:t>Protsin</a:t>
              </a:r>
              <a:r>
                <a:rPr lang="et-EE" sz="1400" i="1" dirty="0">
                  <a:ea typeface="Calibri" panose="020F0502020204030204" pitchFamily="34" charset="0"/>
                </a:rPr>
                <a:t>, POSTIMEES/SCANPIX</a:t>
              </a:r>
              <a:endParaRPr lang="et-EE" sz="1400" i="1" dirty="0"/>
            </a:p>
          </p:txBody>
        </p:sp>
      </p:grpSp>
    </p:spTree>
    <p:extLst>
      <p:ext uri="{BB962C8B-B14F-4D97-AF65-F5344CB8AC3E}">
        <p14:creationId xmlns:p14="http://schemas.microsoft.com/office/powerpoint/2010/main" val="2663685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Sel korral oli sinust õige helistada keskkonnainfo telefoninumbrile. Tänu sellele saadeti välja päästjad, kes looma tagasi metsa viisid.</a:t>
            </a:r>
          </a:p>
          <a:p>
            <a:r>
              <a:rPr lang="et-EE" sz="1800" dirty="0" smtClean="0"/>
              <a:t>Otsustades helistada ja mitte sekkuda, tagasid ka </a:t>
            </a:r>
            <a:r>
              <a:rPr lang="et-EE" sz="1800" b="1" dirty="0" smtClean="0"/>
              <a:t>enda ohutuse </a:t>
            </a:r>
            <a:r>
              <a:rPr lang="et-EE" sz="1800" dirty="0" smtClean="0"/>
              <a:t>olukorras. See oli parim, mida antud juhul teha said.</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pic>
        <p:nvPicPr>
          <p:cNvPr id="15" name="Pilt 14"/>
          <p:cNvPicPr>
            <a:picLocks noChangeAspect="1"/>
          </p:cNvPicPr>
          <p:nvPr/>
        </p:nvPicPr>
        <p:blipFill>
          <a:blip r:embed="rId4">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403632" y="1470408"/>
            <a:ext cx="5834344" cy="3805005"/>
          </a:xfrm>
          <a:prstGeom prst="rect">
            <a:avLst/>
          </a:prstGeom>
        </p:spPr>
      </p:pic>
      <p:sp>
        <p:nvSpPr>
          <p:cNvPr id="16" name="Ristkülik 15"/>
          <p:cNvSpPr/>
          <p:nvPr/>
        </p:nvSpPr>
        <p:spPr>
          <a:xfrm>
            <a:off x="5559316" y="4896917"/>
            <a:ext cx="5522976" cy="307777"/>
          </a:xfrm>
          <a:prstGeom prst="rect">
            <a:avLst/>
          </a:prstGeom>
        </p:spPr>
        <p:txBody>
          <a:bodyPr wrap="square">
            <a:spAutoFit/>
          </a:bodyPr>
          <a:lstStyle/>
          <a:p>
            <a:pPr lvl="0">
              <a:defRPr/>
            </a:pPr>
            <a:r>
              <a:rPr lang="et-EE" sz="1400" i="1" dirty="0">
                <a:solidFill>
                  <a:schemeClr val="bg1"/>
                </a:solidFill>
                <a:ea typeface="Calibri" panose="020F0502020204030204" pitchFamily="34" charset="0"/>
                <a:cs typeface="Times New Roman" panose="02020603050405020304" pitchFamily="18" charset="0"/>
              </a:rPr>
              <a:t>https://reisijuht.delfi.ee/archive/ligatne-looduspark-latis?id=64425768</a:t>
            </a:r>
          </a:p>
        </p:txBody>
      </p:sp>
    </p:spTree>
    <p:extLst>
      <p:ext uri="{BB962C8B-B14F-4D97-AF65-F5344CB8AC3E}">
        <p14:creationId xmlns:p14="http://schemas.microsoft.com/office/powerpoint/2010/main" val="481046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Mitte sekkumine polnud kõige halvem valik – sa poleks kotka heaks saanud midagi teha. Tagasid ka enda ja lemmiklooma ohutuse.</a:t>
            </a:r>
          </a:p>
          <a:p>
            <a:r>
              <a:rPr lang="et-EE" sz="1800" dirty="0" smtClean="0"/>
              <a:t>Kotkas on aga I kaitsekategooriasse kuuluv liik. Selliste puhul kehtivad mõned reeglid. On üks asi, mida oleksid pidanud siiski tegema.</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9" name="Pilt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837681" y="1545336"/>
            <a:ext cx="5455160" cy="4091369"/>
          </a:xfrm>
          <a:prstGeom prst="rect">
            <a:avLst/>
          </a:prstGeom>
        </p:spPr>
      </p:pic>
      <p:sp>
        <p:nvSpPr>
          <p:cNvPr id="10" name="TextBox 9"/>
          <p:cNvSpPr txBox="1"/>
          <p:nvPr/>
        </p:nvSpPr>
        <p:spPr>
          <a:xfrm>
            <a:off x="5837681" y="5328928"/>
            <a:ext cx="2083348" cy="307777"/>
          </a:xfrm>
          <a:prstGeom prst="rect">
            <a:avLst/>
          </a:prstGeom>
          <a:noFill/>
        </p:spPr>
        <p:txBody>
          <a:bodyPr wrap="square" rtlCol="0">
            <a:spAutoFit/>
          </a:bodyPr>
          <a:lstStyle/>
          <a:p>
            <a:r>
              <a:rPr lang="et-EE" sz="1400" i="1" dirty="0" smtClean="0"/>
              <a:t>Foto: Ain Tähiste</a:t>
            </a:r>
            <a:endParaRPr lang="et-EE" sz="1400" i="1" dirty="0"/>
          </a:p>
        </p:txBody>
      </p:sp>
    </p:spTree>
    <p:extLst>
      <p:ext uri="{BB962C8B-B14F-4D97-AF65-F5344CB8AC3E}">
        <p14:creationId xmlns:p14="http://schemas.microsoft.com/office/powerpoint/2010/main" val="3789744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Sel korral oli sinust õige helistada riigiinfo telefoninumbrile. Tänu sinule said looduskaitsjad teada, et üks kaitsealune isend on hukkunud. Selliste liikide säilimiseks on vajalik nende arvukuse jälgimine.</a:t>
            </a:r>
          </a:p>
          <a:p>
            <a:r>
              <a:rPr lang="et-EE" sz="1800" dirty="0" smtClean="0"/>
              <a:t>See oli parim võimalik valik, mille antud olukorras langetada said.</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pic>
        <p:nvPicPr>
          <p:cNvPr id="2" name="Pil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696" y="585216"/>
            <a:ext cx="5422392" cy="5422392"/>
          </a:xfrm>
          <a:prstGeom prst="rect">
            <a:avLst/>
          </a:prstGeom>
        </p:spPr>
      </p:pic>
    </p:spTree>
    <p:extLst>
      <p:ext uri="{BB962C8B-B14F-4D97-AF65-F5344CB8AC3E}">
        <p14:creationId xmlns:p14="http://schemas.microsoft.com/office/powerpoint/2010/main" val="2766028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koer võib kotkast uurides ja teda süües saada endale mõne parasiidi või haiguse. </a:t>
            </a:r>
          </a:p>
          <a:p>
            <a:r>
              <a:rPr lang="et-EE" sz="1800" dirty="0" smtClean="0"/>
              <a:t>Need parasiidid, muide, võivad kanduda edasi ka sinule. </a:t>
            </a:r>
          </a:p>
          <a:p>
            <a:r>
              <a:rPr lang="et-EE" sz="1800" dirty="0" smtClean="0"/>
              <a:t>Tasuta lõunaid pole olemas ning kui endale lemmiklooma võtad, siis pead teda ka vaos hoidma.</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6" name="Pilt 15"/>
          <p:cNvPicPr>
            <a:picLocks noChangeAspect="1"/>
          </p:cNvPicPr>
          <p:nvPr/>
        </p:nvPicPr>
        <p:blipFill rotWithShape="1">
          <a:blip r:embed="rId3">
            <a:duotone>
              <a:prstClr val="black"/>
              <a:srgbClr val="FF0000">
                <a:tint val="45000"/>
                <a:satMod val="400000"/>
              </a:srgbClr>
            </a:duotone>
          </a:blip>
          <a:srcRect l="31978" r="6077"/>
          <a:stretch/>
        </p:blipFill>
        <p:spPr>
          <a:xfrm>
            <a:off x="5788152" y="800710"/>
            <a:ext cx="4764024" cy="4897282"/>
          </a:xfrm>
          <a:prstGeom prst="rect">
            <a:avLst/>
          </a:prstGeom>
        </p:spPr>
      </p:pic>
      <p:sp>
        <p:nvSpPr>
          <p:cNvPr id="14" name="TextBox 13"/>
          <p:cNvSpPr txBox="1"/>
          <p:nvPr/>
        </p:nvSpPr>
        <p:spPr>
          <a:xfrm>
            <a:off x="5922947" y="5321215"/>
            <a:ext cx="47309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3591155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a:t>Pea alati meeles, et sinu ohutus on kõige tähtsam</a:t>
            </a:r>
            <a:r>
              <a:rPr lang="et-EE" sz="1800" dirty="0" smtClean="0"/>
              <a:t>!</a:t>
            </a:r>
          </a:p>
          <a:p>
            <a:r>
              <a:rPr lang="et-EE" sz="1800" dirty="0" smtClean="0"/>
              <a:t>Surnud looma puutudes seadsid ohtu enda tervise, sest võisid endale külge saada mõne parasiidi või haiguse.</a:t>
            </a:r>
          </a:p>
          <a:p>
            <a:r>
              <a:rPr lang="et-EE" sz="1800" dirty="0" smtClean="0"/>
              <a:t>Kui tahad aga kandideerida tööle kaevuriks, said just oma CV-sse ühe kogemuse lisaks.</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250688" y="1727569"/>
            <a:ext cx="6299200" cy="4140200"/>
          </a:xfrm>
          <a:prstGeom prst="rect">
            <a:avLst/>
          </a:prstGeom>
        </p:spPr>
      </p:pic>
      <p:sp>
        <p:nvSpPr>
          <p:cNvPr id="10" name="TextBox 9"/>
          <p:cNvSpPr txBox="1"/>
          <p:nvPr/>
        </p:nvSpPr>
        <p:spPr>
          <a:xfrm>
            <a:off x="5633465" y="5498438"/>
            <a:ext cx="2083348"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Shutterstock</a:t>
            </a:r>
            <a:endParaRPr lang="et-EE" sz="1400" i="1" dirty="0">
              <a:solidFill>
                <a:schemeClr val="bg1"/>
              </a:solidFill>
            </a:endParaRPr>
          </a:p>
        </p:txBody>
      </p:sp>
    </p:spTree>
    <p:extLst>
      <p:ext uri="{BB962C8B-B14F-4D97-AF65-F5344CB8AC3E}">
        <p14:creationId xmlns:p14="http://schemas.microsoft.com/office/powerpoint/2010/main" val="34802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Kassi toidab tema omanik. Meie nurruvad sõbrad ei pea jahti toitumise eesmärgil, vaid enda lõbuks. </a:t>
            </a:r>
          </a:p>
          <a:p>
            <a:r>
              <a:rPr lang="et-EE" sz="1800" dirty="0" smtClean="0"/>
              <a:t>Kass kustutas linnu eluküünla ja sina otsustasid veel selle jäädvustada ja sotsiaalmeediasse üles riputada.</a:t>
            </a:r>
          </a:p>
          <a:p>
            <a:r>
              <a:rPr lang="et-EE" sz="1800" dirty="0" smtClean="0"/>
              <a:t>Andsid halba eeskuju sellest, kuidas käitub hoolimatu loomaomanik.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7" name="Pilt 6"/>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367529" y="1579630"/>
            <a:ext cx="5971032" cy="3970320"/>
          </a:xfrm>
          <a:prstGeom prst="rect">
            <a:avLst/>
          </a:prstGeom>
        </p:spPr>
      </p:pic>
      <p:sp>
        <p:nvSpPr>
          <p:cNvPr id="8" name="Ristkülik 7"/>
          <p:cNvSpPr/>
          <p:nvPr/>
        </p:nvSpPr>
        <p:spPr>
          <a:xfrm>
            <a:off x="5806440" y="5242173"/>
            <a:ext cx="4014215" cy="307777"/>
          </a:xfrm>
          <a:prstGeom prst="rect">
            <a:avLst/>
          </a:prstGeom>
        </p:spPr>
        <p:txBody>
          <a:bodyPr wrap="square">
            <a:spAutoFit/>
          </a:bodyPr>
          <a:lstStyle/>
          <a:p>
            <a:r>
              <a:rPr lang="et-EE" sz="1400" i="1" dirty="0">
                <a:solidFill>
                  <a:schemeClr val="bg1"/>
                </a:solidFill>
                <a:cs typeface="Times New Roman" panose="02020603050405020304" pitchFamily="18" charset="0"/>
              </a:rPr>
              <a:t>https://wingsbirdpro.com/tag/cat-video/feed/</a:t>
            </a:r>
          </a:p>
        </p:txBody>
      </p:sp>
    </p:spTree>
    <p:extLst>
      <p:ext uri="{BB962C8B-B14F-4D97-AF65-F5344CB8AC3E}">
        <p14:creationId xmlns:p14="http://schemas.microsoft.com/office/powerpoint/2010/main" val="1963210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Taas raiskasid enda ja operaatori aega millegi tühisega.</a:t>
            </a:r>
          </a:p>
          <a:p>
            <a:r>
              <a:rPr lang="et-EE" sz="1800" dirty="0" smtClean="0"/>
              <a:t>Lemmikloomad on omanike ja nende lähedaste vastutus. Kui sa ei suuda neid vaos hoida, siis on nad ohuks loodusele, kaaskodanikele ja halvimal juhul sulle endale.</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pic>
        <p:nvPicPr>
          <p:cNvPr id="8" name="Pil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9" name="TextBox 8"/>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1664326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Lemmiklooma eest vastutab inimene ise. Kui kass murrab maha linnu, ei ole see looduse looming – see on inimese sekkumine läbi hooletuse. </a:t>
            </a:r>
          </a:p>
          <a:p>
            <a:r>
              <a:rPr lang="et-EE" sz="1800" dirty="0" smtClean="0"/>
              <a:t>Kass peab jahti meelelahutuseks. Saad seda ka ise talle pakkuda. </a:t>
            </a:r>
            <a:r>
              <a:rPr lang="et-EE" sz="1800" b="1" dirty="0" smtClean="0"/>
              <a:t>Mängi temaga! </a:t>
            </a:r>
            <a:r>
              <a:rPr lang="et-EE" sz="1800" dirty="0" smtClean="0"/>
              <a:t>Nii lased ka linnul oma elu elada. </a:t>
            </a:r>
            <a:r>
              <a:rPr lang="et-EE" sz="1800" dirty="0" err="1" smtClean="0"/>
              <a:t>Win-win</a:t>
            </a:r>
            <a:r>
              <a:rPr lang="et-EE" sz="1800" dirty="0" smtClean="0"/>
              <a:t>.</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pic>
        <p:nvPicPr>
          <p:cNvPr id="3" name="Pilt 2"/>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83097" y="340444"/>
            <a:ext cx="3452557" cy="6138691"/>
          </a:xfrm>
          <a:prstGeom prst="rect">
            <a:avLst/>
          </a:prstGeom>
        </p:spPr>
      </p:pic>
      <p:sp>
        <p:nvSpPr>
          <p:cNvPr id="7" name="TextBox 6"/>
          <p:cNvSpPr txBox="1"/>
          <p:nvPr/>
        </p:nvSpPr>
        <p:spPr>
          <a:xfrm>
            <a:off x="6639305" y="6010607"/>
            <a:ext cx="2083348" cy="307777"/>
          </a:xfrm>
          <a:prstGeom prst="rect">
            <a:avLst/>
          </a:prstGeom>
          <a:noFill/>
        </p:spPr>
        <p:txBody>
          <a:bodyPr wrap="square" rtlCol="0">
            <a:spAutoFit/>
          </a:bodyPr>
          <a:lstStyle/>
          <a:p>
            <a:r>
              <a:rPr lang="et-EE" sz="1400" i="1" dirty="0" smtClean="0">
                <a:solidFill>
                  <a:schemeClr val="bg1"/>
                </a:solidFill>
              </a:rPr>
              <a:t>Foto: Enri Uusna</a:t>
            </a:r>
            <a:endParaRPr lang="et-EE" sz="1400" i="1" dirty="0">
              <a:solidFill>
                <a:schemeClr val="bg1"/>
              </a:solidFill>
            </a:endParaRPr>
          </a:p>
        </p:txBody>
      </p:sp>
    </p:spTree>
    <p:extLst>
      <p:ext uri="{BB962C8B-B14F-4D97-AF65-F5344CB8AC3E}">
        <p14:creationId xmlns:p14="http://schemas.microsoft.com/office/powerpoint/2010/main" val="13356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Kass püüdis kinni linnu ja kustutas ta eluküünla. Tegelikult oli kassi kõht täis ning ta tegeles lihtsalt meelelahutusega. </a:t>
            </a:r>
          </a:p>
          <a:p>
            <a:r>
              <a:rPr lang="et-EE" sz="1800" dirty="0" smtClean="0"/>
              <a:t>Kass on koduloom, mitte metsloom. Seetõttu ei saa tema jahti pidada looduslikuks valikuks. Pigem on see peremehe hoolimatus või lohakus.</a:t>
            </a:r>
          </a:p>
          <a:p>
            <a:r>
              <a:rPr lang="et-EE" sz="1800" dirty="0" smtClean="0"/>
              <a:t>Kass oli sel korral mõrvar, kuid sina lasid mõrvaril tegutseda.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3" name="TextBox 2"/>
          <p:cNvSpPr txBox="1"/>
          <p:nvPr/>
        </p:nvSpPr>
        <p:spPr>
          <a:xfrm>
            <a:off x="9445752" y="5867769"/>
            <a:ext cx="3136392" cy="276999"/>
          </a:xfrm>
          <a:prstGeom prst="rect">
            <a:avLst/>
          </a:prstGeom>
          <a:noFill/>
        </p:spPr>
        <p:txBody>
          <a:bodyPr wrap="square" rtlCol="0">
            <a:spAutoFit/>
          </a:bodyPr>
          <a:lstStyle/>
          <a:p>
            <a:r>
              <a:rPr lang="et-EE" sz="1200" i="1" dirty="0" smtClean="0">
                <a:solidFill>
                  <a:schemeClr val="bg1"/>
                </a:solidFill>
              </a:rPr>
              <a:t>Foto: Arena </a:t>
            </a:r>
            <a:r>
              <a:rPr lang="et-EE" sz="1200" i="1" dirty="0" err="1" smtClean="0">
                <a:solidFill>
                  <a:schemeClr val="bg1"/>
                </a:solidFill>
              </a:rPr>
              <a:t>Creative</a:t>
            </a:r>
            <a:endParaRPr lang="et-EE" sz="1200" i="1" dirty="0">
              <a:solidFill>
                <a:schemeClr val="bg1"/>
              </a:solidFill>
            </a:endParaRPr>
          </a:p>
        </p:txBody>
      </p:sp>
      <p:pic>
        <p:nvPicPr>
          <p:cNvPr id="7" name="Pilt 6"/>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367529" y="1579630"/>
            <a:ext cx="5971032" cy="3970320"/>
          </a:xfrm>
          <a:prstGeom prst="rect">
            <a:avLst/>
          </a:prstGeom>
        </p:spPr>
      </p:pic>
      <p:sp>
        <p:nvSpPr>
          <p:cNvPr id="8" name="Ristkülik 7"/>
          <p:cNvSpPr/>
          <p:nvPr/>
        </p:nvSpPr>
        <p:spPr>
          <a:xfrm>
            <a:off x="5806440" y="5242173"/>
            <a:ext cx="4014215" cy="307777"/>
          </a:xfrm>
          <a:prstGeom prst="rect">
            <a:avLst/>
          </a:prstGeom>
        </p:spPr>
        <p:txBody>
          <a:bodyPr wrap="square">
            <a:spAutoFit/>
          </a:bodyPr>
          <a:lstStyle/>
          <a:p>
            <a:r>
              <a:rPr lang="et-EE" sz="1400" i="1" dirty="0">
                <a:solidFill>
                  <a:schemeClr val="bg1"/>
                </a:solidFill>
                <a:cs typeface="Times New Roman" panose="02020603050405020304" pitchFamily="18" charset="0"/>
              </a:rPr>
              <a:t>https://wingsbirdpro.com/tag/cat-video/feed/</a:t>
            </a:r>
          </a:p>
        </p:txBody>
      </p:sp>
    </p:spTree>
    <p:extLst>
      <p:ext uri="{BB962C8B-B14F-4D97-AF65-F5344CB8AC3E}">
        <p14:creationId xmlns:p14="http://schemas.microsoft.com/office/powerpoint/2010/main" val="249790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p:txBody>
          <a:bodyPr/>
          <a:lstStyle/>
          <a:p>
            <a:r>
              <a:rPr lang="et-EE" b="1" dirty="0" smtClean="0"/>
              <a:t>NB!</a:t>
            </a:r>
            <a:endParaRPr lang="et-EE" b="1" dirty="0"/>
          </a:p>
        </p:txBody>
      </p:sp>
      <p:sp>
        <p:nvSpPr>
          <p:cNvPr id="11" name="Sisu kohatäide 10"/>
          <p:cNvSpPr>
            <a:spLocks noGrp="1"/>
          </p:cNvSpPr>
          <p:nvPr>
            <p:ph idx="1"/>
          </p:nvPr>
        </p:nvSpPr>
        <p:spPr/>
        <p:txBody>
          <a:bodyPr>
            <a:normAutofit/>
          </a:bodyPr>
          <a:lstStyle/>
          <a:p>
            <a:r>
              <a:rPr lang="et-EE" dirty="0"/>
              <a:t>Kui vastad </a:t>
            </a:r>
            <a:r>
              <a:rPr lang="et-EE" b="1" dirty="0">
                <a:solidFill>
                  <a:srgbClr val="FF0000"/>
                </a:solidFill>
              </a:rPr>
              <a:t>valesti</a:t>
            </a:r>
            <a:r>
              <a:rPr lang="et-EE" dirty="0"/>
              <a:t>, </a:t>
            </a:r>
            <a:r>
              <a:rPr lang="et-EE" dirty="0" smtClean="0"/>
              <a:t>ära lase pead norgu! Sul on võimalus uuesti </a:t>
            </a:r>
            <a:r>
              <a:rPr lang="et-EE" dirty="0"/>
              <a:t>proovida.</a:t>
            </a:r>
          </a:p>
          <a:p>
            <a:endParaRPr lang="et-EE" dirty="0" smtClean="0"/>
          </a:p>
          <a:p>
            <a:r>
              <a:rPr lang="et-EE" dirty="0" smtClean="0"/>
              <a:t>Kui </a:t>
            </a:r>
            <a:r>
              <a:rPr lang="et-EE" dirty="0"/>
              <a:t>vastad </a:t>
            </a:r>
            <a:r>
              <a:rPr lang="et-EE" b="1" dirty="0">
                <a:solidFill>
                  <a:srgbClr val="00B050"/>
                </a:solidFill>
              </a:rPr>
              <a:t>õigesti</a:t>
            </a:r>
            <a:r>
              <a:rPr lang="et-EE" dirty="0"/>
              <a:t>, saad liikuda </a:t>
            </a:r>
            <a:r>
              <a:rPr lang="et-EE" dirty="0" smtClean="0"/>
              <a:t>edasi või uuesti proovida.</a:t>
            </a:r>
          </a:p>
          <a:p>
            <a:endParaRPr lang="et-EE" dirty="0" smtClean="0"/>
          </a:p>
          <a:p>
            <a:r>
              <a:rPr lang="et-EE" dirty="0" smtClean="0"/>
              <a:t>Kui vastad esimese korraga õigesti, proovi läbi ka valed vastused. Nii saad nautida kogu mängu!</a:t>
            </a:r>
          </a:p>
          <a:p>
            <a:endParaRPr lang="et-EE" dirty="0"/>
          </a:p>
          <a:p>
            <a:r>
              <a:rPr lang="et-EE" dirty="0" smtClean="0">
                <a:hlinkClick r:id="rId2" action="ppaction://hlinksldjump"/>
              </a:rPr>
              <a:t>Klõpsa mängu alustamiseks</a:t>
            </a:r>
            <a:endParaRPr lang="et-EE" dirty="0"/>
          </a:p>
        </p:txBody>
      </p:sp>
    </p:spTree>
    <p:extLst>
      <p:ext uri="{BB962C8B-B14F-4D97-AF65-F5344CB8AC3E}">
        <p14:creationId xmlns:p14="http://schemas.microsoft.com/office/powerpoint/2010/main" val="126397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Langetasid õige otsuse!</a:t>
            </a:r>
          </a:p>
          <a:p>
            <a:r>
              <a:rPr lang="et-EE" sz="1800" dirty="0" smtClean="0"/>
              <a:t>Tänu sinu kõnele saadeti välja päästjad, kes saavad looma üle vaadata</a:t>
            </a:r>
            <a:r>
              <a:rPr lang="et-EE" sz="1800" dirty="0"/>
              <a:t>. Hea õnne korral viiakse ta metsa tagasi</a:t>
            </a:r>
            <a:r>
              <a:rPr lang="et-EE" sz="1800" dirty="0" smtClean="0"/>
              <a:t>. </a:t>
            </a:r>
          </a:p>
          <a:p>
            <a:r>
              <a:rPr lang="et-EE" sz="1800" dirty="0" smtClean="0"/>
              <a:t>Mõnel juhul on auto alla jäänud loom sellises seisundis, et tuleb magama panna. See on paratamatus.</a:t>
            </a:r>
          </a:p>
          <a:p>
            <a:r>
              <a:rPr lang="et-EE" sz="1800" dirty="0" smtClean="0"/>
              <a:t>Pimedal ajal saad kasutada oma helkuritega jalgratast ohumärgina teeservas. Pea aga meeles, et </a:t>
            </a:r>
            <a:r>
              <a:rPr lang="et-EE" sz="1800" b="1" dirty="0" smtClean="0"/>
              <a:t>sinu ohutus on kõige tähtsam.</a:t>
            </a:r>
            <a:endParaRPr lang="et-EE" sz="1800" dirty="0" smtClean="0"/>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Klõpsa </a:t>
            </a:r>
            <a:r>
              <a:rPr lang="et-EE" sz="1800" dirty="0" smtClean="0">
                <a:hlinkClick r:id="rId3" action="ppaction://hlinksldjump"/>
              </a:rPr>
              <a:t>siin</a:t>
            </a:r>
            <a:r>
              <a:rPr lang="et-EE" sz="1800" dirty="0" smtClean="0"/>
              <a:t>, et edasi mängida. </a:t>
            </a:r>
            <a:endParaRPr lang="et-EE" sz="1800" dirty="0"/>
          </a:p>
        </p:txBody>
      </p:sp>
      <p:sp>
        <p:nvSpPr>
          <p:cNvPr id="7" name="TextBox 6"/>
          <p:cNvSpPr txBox="1"/>
          <p:nvPr/>
        </p:nvSpPr>
        <p:spPr>
          <a:xfrm>
            <a:off x="5144653" y="4806419"/>
            <a:ext cx="2562762" cy="307777"/>
          </a:xfrm>
          <a:prstGeom prst="rect">
            <a:avLst/>
          </a:prstGeom>
          <a:noFill/>
        </p:spPr>
        <p:txBody>
          <a:bodyPr wrap="square" rtlCol="0">
            <a:spAutoFit/>
          </a:bodyPr>
          <a:lstStyle/>
          <a:p>
            <a:r>
              <a:rPr lang="et-EE" sz="1400" i="1" dirty="0" smtClean="0">
                <a:solidFill>
                  <a:schemeClr val="bg1"/>
                </a:solidFill>
              </a:rPr>
              <a:t>Foto: Sven </a:t>
            </a:r>
            <a:r>
              <a:rPr lang="et-EE" sz="1400" i="1" dirty="0" err="1" smtClean="0">
                <a:solidFill>
                  <a:schemeClr val="bg1"/>
                </a:solidFill>
              </a:rPr>
              <a:t>Zacek</a:t>
            </a:r>
            <a:endParaRPr lang="et-EE" sz="1400" i="1" dirty="0">
              <a:solidFill>
                <a:schemeClr val="bg1"/>
              </a:solidFill>
            </a:endParaRPr>
          </a:p>
        </p:txBody>
      </p:sp>
      <p:pic>
        <p:nvPicPr>
          <p:cNvPr id="8" name="Pilt 7" descr="https://www.keskkonnaamet.ee/sites/default/files/pictures/kitsetall_520x390.jpg"/>
          <p:cNvPicPr/>
          <p:nvPr/>
        </p:nvPicPr>
        <p:blipFill rotWithShape="1">
          <a:blip r:embed="rId4" cstate="print">
            <a:duotone>
              <a:prstClr val="black"/>
              <a:srgbClr val="92D050">
                <a:tint val="45000"/>
                <a:satMod val="400000"/>
              </a:srgbClr>
            </a:duotone>
            <a:extLst>
              <a:ext uri="{28A0092B-C50C-407E-A947-70E740481C1C}">
                <a14:useLocalDpi xmlns:a14="http://schemas.microsoft.com/office/drawing/2010/main" val="0"/>
              </a:ext>
            </a:extLst>
          </a:blip>
          <a:srcRect/>
          <a:stretch/>
        </p:blipFill>
        <p:spPr bwMode="auto">
          <a:xfrm>
            <a:off x="4972482" y="1704002"/>
            <a:ext cx="6577890" cy="429182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0123487" y="5641511"/>
            <a:ext cx="2068512" cy="307777"/>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spTree>
    <p:extLst>
      <p:ext uri="{BB962C8B-B14F-4D97-AF65-F5344CB8AC3E}">
        <p14:creationId xmlns:p14="http://schemas.microsoft.com/office/powerpoint/2010/main" val="2095487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Mitte sekkudes tagasid küll enda ohutuse, kuid pikendasid ilmselt metskitse piinasid. Sa ei saa kindel olla, et keegi teine kitsest teada andis.</a:t>
            </a:r>
          </a:p>
          <a:p>
            <a:r>
              <a:rPr lang="et-EE" sz="1800" dirty="0" smtClean="0"/>
              <a:t>Mida kauem kits teel on, seda kauem segab see ka liiklust ja võib halvimal juhul põhjustada veel teisegi õnnetuse.</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1" name="Pilt 10"/>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501123" y="1097280"/>
            <a:ext cx="6298951" cy="4187952"/>
          </a:xfrm>
          <a:prstGeom prst="rect">
            <a:avLst/>
          </a:prstGeom>
        </p:spPr>
      </p:pic>
      <p:sp>
        <p:nvSpPr>
          <p:cNvPr id="12" name="TextBox 11"/>
          <p:cNvSpPr txBox="1"/>
          <p:nvPr/>
        </p:nvSpPr>
        <p:spPr>
          <a:xfrm>
            <a:off x="5501123" y="4900932"/>
            <a:ext cx="2562762"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Scanpix</a:t>
            </a:r>
            <a:r>
              <a:rPr lang="et-EE" sz="1400" i="1" dirty="0" smtClean="0">
                <a:solidFill>
                  <a:schemeClr val="bg1"/>
                </a:solidFill>
              </a:rPr>
              <a:t>, Pealinn, 30.08.19</a:t>
            </a:r>
            <a:endParaRPr lang="et-EE" sz="1400" i="1" dirty="0">
              <a:solidFill>
                <a:schemeClr val="bg1"/>
              </a:solidFill>
            </a:endParaRPr>
          </a:p>
        </p:txBody>
      </p:sp>
    </p:spTree>
    <p:extLst>
      <p:ext uri="{BB962C8B-B14F-4D97-AF65-F5344CB8AC3E}">
        <p14:creationId xmlns:p14="http://schemas.microsoft.com/office/powerpoint/2010/main" val="1147030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a:t>Pea alati meeles, et sinu ohutus on kõige tähtsam</a:t>
            </a:r>
            <a:r>
              <a:rPr lang="et-EE" sz="1800" dirty="0" smtClean="0"/>
              <a:t>!</a:t>
            </a:r>
          </a:p>
          <a:p>
            <a:r>
              <a:rPr lang="et-EE" sz="1800" dirty="0" smtClean="0"/>
              <a:t>Metskitse puutudes võisid endale külge saada mõne parasiidi või haiguse. Joogipudeli kaudu on see oht veel suurem kui käega puutudes.</a:t>
            </a:r>
          </a:p>
          <a:p>
            <a:r>
              <a:rPr lang="et-EE" sz="1800" dirty="0" smtClean="0"/>
              <a:t>Kitse lohistades tekitasid talle ilmselt veel lisastressi ja vigastusi. Mõtle hoolikalt, kas sa lahendad probleemi või tekitad neid juurde!</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250688" y="1727569"/>
            <a:ext cx="6299200" cy="4140200"/>
          </a:xfrm>
          <a:prstGeom prst="rect">
            <a:avLst/>
          </a:prstGeom>
        </p:spPr>
      </p:pic>
      <p:sp>
        <p:nvSpPr>
          <p:cNvPr id="10" name="TextBox 9"/>
          <p:cNvSpPr txBox="1"/>
          <p:nvPr/>
        </p:nvSpPr>
        <p:spPr>
          <a:xfrm>
            <a:off x="5633465" y="5498438"/>
            <a:ext cx="2083348"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Shutterstock</a:t>
            </a:r>
            <a:endParaRPr lang="et-EE" sz="1400" i="1" dirty="0">
              <a:solidFill>
                <a:schemeClr val="bg1"/>
              </a:solidFill>
            </a:endParaRPr>
          </a:p>
        </p:txBody>
      </p:sp>
    </p:spTree>
    <p:extLst>
      <p:ext uri="{BB962C8B-B14F-4D97-AF65-F5344CB8AC3E}">
        <p14:creationId xmlns:p14="http://schemas.microsoft.com/office/powerpoint/2010/main" val="120525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lt 2"/>
          <p:cNvPicPr>
            <a:picLocks noChangeAspect="1"/>
          </p:cNvPicPr>
          <p:nvPr/>
        </p:nvPicPr>
        <p:blipFill>
          <a:blip r:embed="rId2"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086080" y="2290619"/>
            <a:ext cx="5746510" cy="38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Kui su vanemad pole kutselised loomaarstid, on metskitse koju viimine väga halb mõte. Kodus puuduvad vahendid looma aitamiseks.</a:t>
            </a:r>
          </a:p>
          <a:p>
            <a:r>
              <a:rPr lang="et-EE" sz="1800" dirty="0" smtClean="0"/>
              <a:t>Stress võib metskitse tappa ja sinu kodus on seda piisavalt – võõrad lõhnad, võõras keskkond. </a:t>
            </a:r>
          </a:p>
          <a:p>
            <a:r>
              <a:rPr lang="et-EE" sz="1800" dirty="0" smtClean="0"/>
              <a:t>Klõpsa </a:t>
            </a:r>
            <a:r>
              <a:rPr lang="et-EE" sz="1800" dirty="0" smtClean="0">
                <a:hlinkClick r:id="rId3"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spTree>
    <p:extLst>
      <p:ext uri="{BB962C8B-B14F-4D97-AF65-F5344CB8AC3E}">
        <p14:creationId xmlns:p14="http://schemas.microsoft.com/office/powerpoint/2010/main" val="292655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Sinu koer võib rebaselt endale mõne parasiidi või haiguse. Suur oht on saada kärntõbi, mille ravi lemmikloomale on kulukas.</a:t>
            </a:r>
          </a:p>
          <a:p>
            <a:r>
              <a:rPr lang="et-EE" sz="1800" dirty="0" smtClean="0"/>
              <a:t>Need parasiidid, muide, võivad kanduda edasi ka sinule. </a:t>
            </a:r>
          </a:p>
          <a:p>
            <a:r>
              <a:rPr lang="et-EE" sz="1800" dirty="0" smtClean="0"/>
              <a:t>Vägivald pole antud olukorras lahendus. Tegelikult ka teistes olukordades.</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6" name="Pilt 15"/>
          <p:cNvPicPr>
            <a:picLocks noChangeAspect="1"/>
          </p:cNvPicPr>
          <p:nvPr/>
        </p:nvPicPr>
        <p:blipFill rotWithShape="1">
          <a:blip r:embed="rId3">
            <a:duotone>
              <a:prstClr val="black"/>
              <a:srgbClr val="FF0000">
                <a:tint val="45000"/>
                <a:satMod val="400000"/>
              </a:srgbClr>
            </a:duotone>
          </a:blip>
          <a:srcRect l="31978" r="6077"/>
          <a:stretch/>
        </p:blipFill>
        <p:spPr>
          <a:xfrm>
            <a:off x="5788152" y="800710"/>
            <a:ext cx="4764024" cy="4897282"/>
          </a:xfrm>
          <a:prstGeom prst="rect">
            <a:avLst/>
          </a:prstGeom>
        </p:spPr>
      </p:pic>
      <p:sp>
        <p:nvSpPr>
          <p:cNvPr id="14" name="TextBox 13"/>
          <p:cNvSpPr txBox="1"/>
          <p:nvPr/>
        </p:nvSpPr>
        <p:spPr>
          <a:xfrm>
            <a:off x="5922947" y="5321215"/>
            <a:ext cx="47309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2998318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err="1" smtClean="0"/>
              <a:t>Snickers</a:t>
            </a:r>
            <a:r>
              <a:rPr lang="et-EE" sz="1800" dirty="0" smtClean="0"/>
              <a:t> on inimese toit ja mingil juhul ei tohiks seda anda mõnele loomale. Muide, maiustused on suures koguses isegi inimesele kahjulikud. </a:t>
            </a:r>
          </a:p>
          <a:p>
            <a:r>
              <a:rPr lang="et-EE" sz="1800" dirty="0" smtClean="0"/>
              <a:t>Rebane on oportunist, kes kasutab kõiki võimalusi toidu kätte saamiseks. Sina saad teda kaitsta vaid nii, et hoiad oma jäätmekonteineri kindlalt lukus ja ei viska prügi maha.</a:t>
            </a:r>
            <a:endParaRPr lang="et-EE" sz="1800" dirty="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2" name="Pilt 1"/>
          <p:cNvPicPr/>
          <p:nvPr/>
        </p:nvPicPr>
        <p:blipFill>
          <a:blip r:embed="rId3">
            <a:duotone>
              <a:prstClr val="black"/>
              <a:srgbClr val="FF0000">
                <a:tint val="45000"/>
                <a:satMod val="400000"/>
              </a:srgbClr>
            </a:duotone>
          </a:blip>
          <a:stretch>
            <a:fillRect/>
          </a:stretch>
        </p:blipFill>
        <p:spPr>
          <a:xfrm>
            <a:off x="5053810" y="1468901"/>
            <a:ext cx="6913606" cy="4271816"/>
          </a:xfrm>
          <a:prstGeom prst="rect">
            <a:avLst/>
          </a:prstGeom>
          <a:ln>
            <a:noFill/>
          </a:ln>
        </p:spPr>
      </p:pic>
      <p:sp>
        <p:nvSpPr>
          <p:cNvPr id="13" name="Ristkülik 12"/>
          <p:cNvSpPr/>
          <p:nvPr/>
        </p:nvSpPr>
        <p:spPr>
          <a:xfrm>
            <a:off x="5053810" y="5432940"/>
            <a:ext cx="3866815" cy="307777"/>
          </a:xfrm>
          <a:prstGeom prst="rect">
            <a:avLst/>
          </a:prstGeom>
        </p:spPr>
        <p:txBody>
          <a:bodyPr wrap="square">
            <a:spAutoFit/>
          </a:bodyPr>
          <a:lstStyle/>
          <a:p>
            <a:pPr>
              <a:lnSpc>
                <a:spcPct val="100000"/>
              </a:lnSpc>
            </a:pPr>
            <a:r>
              <a:rPr lang="nn-NO" sz="1400" i="1" dirty="0">
                <a:solidFill>
                  <a:schemeClr val="bg1"/>
                </a:solidFill>
              </a:rPr>
              <a:t>Foto</a:t>
            </a:r>
            <a:r>
              <a:rPr lang="nn-NO" sz="1400" i="1" dirty="0" smtClean="0">
                <a:solidFill>
                  <a:schemeClr val="bg1"/>
                </a:solidFill>
              </a:rPr>
              <a:t>: Soome suursaatkond</a:t>
            </a:r>
            <a:r>
              <a:rPr lang="et-EE" sz="1400" i="1" dirty="0" smtClean="0">
                <a:solidFill>
                  <a:schemeClr val="bg1"/>
                </a:solidFill>
              </a:rPr>
              <a:t>,</a:t>
            </a:r>
            <a:r>
              <a:rPr lang="nn-NO" sz="1400" i="1" dirty="0" smtClean="0">
                <a:solidFill>
                  <a:schemeClr val="bg1"/>
                </a:solidFill>
              </a:rPr>
              <a:t> Tallinn, 06.11.2015</a:t>
            </a:r>
            <a:endParaRPr lang="et-EE" sz="1400" i="1" dirty="0" smtClean="0">
              <a:solidFill>
                <a:schemeClr val="bg1"/>
              </a:solidFill>
            </a:endParaRPr>
          </a:p>
        </p:txBody>
      </p:sp>
    </p:spTree>
    <p:extLst>
      <p:ext uri="{BB962C8B-B14F-4D97-AF65-F5344CB8AC3E}">
        <p14:creationId xmlns:p14="http://schemas.microsoft.com/office/powerpoint/2010/main" val="4175003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Kui tahad kellelegi </a:t>
            </a:r>
            <a:r>
              <a:rPr lang="et-EE" sz="1800" dirty="0" err="1" smtClean="0"/>
              <a:t>Snickersit</a:t>
            </a:r>
            <a:r>
              <a:rPr lang="et-EE" sz="1800" dirty="0" smtClean="0"/>
              <a:t> pakkuda, siis paku operaatorile – lepituseks aja raiskamise eest.</a:t>
            </a:r>
          </a:p>
          <a:p>
            <a:r>
              <a:rPr lang="et-EE" sz="1800" dirty="0" smtClean="0"/>
              <a:t>Linnas liikuvatest väikeulukitest pole vaja teada anda. Helista vaid siis, kui tegemist on suurulukiga. Need on metskits, ilves, metssiga, karu, hunt ja põder.</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pic>
        <p:nvPicPr>
          <p:cNvPr id="8" name="Pil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9" name="TextBox 8"/>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1910963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Langetasid õige otsuse!</a:t>
            </a:r>
          </a:p>
          <a:p>
            <a:r>
              <a:rPr lang="et-EE" sz="1800" dirty="0" smtClean="0"/>
              <a:t>Rebased ja väiksemad metsloomad muutuvad linnas tavalisteks, kui neil on seal mõni lihtne toiduallikas. Selleks võivad olla kompostihunnikud, lahtised prügikastid ja maha visatud toidujäätmed.</a:t>
            </a:r>
          </a:p>
          <a:p>
            <a:r>
              <a:rPr lang="et-EE" sz="1800" dirty="0" smtClean="0"/>
              <a:t>Vägivallaga siin midagi ei lahenda. Lahendus on linna puhtana hoida. Parim, mida saad teha, on olla selles teistele eeskujuks.</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pic>
        <p:nvPicPr>
          <p:cNvPr id="7" name="Pilt 6"/>
          <p:cNvPicPr>
            <a:picLocks noChangeAspect="1"/>
          </p:cNvPicPr>
          <p:nvPr/>
        </p:nvPicPr>
        <p:blipFill>
          <a:blip r:embed="rId4">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5230369" y="2057400"/>
            <a:ext cx="6564718" cy="41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väli 85"/>
          <p:cNvSpPr txBox="1"/>
          <p:nvPr/>
        </p:nvSpPr>
        <p:spPr>
          <a:xfrm>
            <a:off x="9171432" y="5999932"/>
            <a:ext cx="2548012" cy="40263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t-EE" sz="1400" i="1" dirty="0">
                <a:effectLst/>
                <a:ea typeface="Calibri" panose="020F0502020204030204" pitchFamily="34" charset="0"/>
                <a:cs typeface="Times New Roman" panose="02020603050405020304" pitchFamily="18" charset="0"/>
              </a:rPr>
              <a:t>Foto: Ester </a:t>
            </a:r>
            <a:r>
              <a:rPr lang="et-EE" sz="1400" i="1" dirty="0" err="1">
                <a:effectLst/>
                <a:ea typeface="Calibri" panose="020F0502020204030204" pitchFamily="34" charset="0"/>
                <a:cs typeface="Times New Roman" panose="02020603050405020304" pitchFamily="18" charset="0"/>
              </a:rPr>
              <a:t>Vaitmaa</a:t>
            </a:r>
            <a:r>
              <a:rPr lang="et-EE" sz="1400" i="1" dirty="0">
                <a:effectLst/>
                <a:ea typeface="Calibri" panose="020F0502020204030204" pitchFamily="34" charset="0"/>
                <a:cs typeface="Times New Roman" panose="02020603050405020304" pitchFamily="18" charset="0"/>
              </a:rPr>
              <a:t> (Maaleht)</a:t>
            </a:r>
          </a:p>
        </p:txBody>
      </p:sp>
    </p:spTree>
    <p:extLst>
      <p:ext uri="{BB962C8B-B14F-4D97-AF65-F5344CB8AC3E}">
        <p14:creationId xmlns:p14="http://schemas.microsoft.com/office/powerpoint/2010/main" val="1830991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Antud juhul pingutad sa üle. See, et linnupoeg on üksi, ei tähenda, et ta vajab abi. Ja tema turvatunde tagamiseks on paremaid kohti kui sinu kuur.</a:t>
            </a:r>
          </a:p>
          <a:p>
            <a:r>
              <a:rPr lang="et-EE" sz="1800" dirty="0" smtClean="0"/>
              <a:t>Tekitad linnupojale liigset stressi. Lisaks, kui emalind naaseb ja poega otsib, siis ei leia teda, sest sina oled poja ära peitnud!</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pic>
        <p:nvPicPr>
          <p:cNvPr id="7" name="Pilt 6" descr="https://www.eoy.ee/img/K%C3%B5rvukr%C3%A4ts_Mari%20Teede.jpg"/>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8"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443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b="1" dirty="0" smtClean="0"/>
              <a:t>Kakupojaga ole ettevaatlik </a:t>
            </a:r>
            <a:r>
              <a:rPr lang="et-EE" sz="1800" dirty="0" smtClean="0"/>
              <a:t>– tal on teravad küünised ja nokk. Seetõttu kasuta alati tugevaid kindaid.</a:t>
            </a:r>
          </a:p>
          <a:p>
            <a:r>
              <a:rPr lang="et-EE" sz="1800" dirty="0" smtClean="0"/>
              <a:t>Hekis, põõsas või puuvõras on linnupojal ohutum olla, sest muru peal on ta sihtmärgiks kassidele ja ka kurjematele koertele. Täna aga päästsid ta tagakiusamisest.</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pic>
        <p:nvPicPr>
          <p:cNvPr id="7" name="Pilt 6" descr="https://www.eoy.ee/img/K%C3%B5rvukr%C3%A4ts_Mari%20Teede.jpg"/>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8"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411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1:</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Jalutad metsas ja leiad rohu seest kitsetalle. Nunnu, vaatab sulle suurte silmadega otsa – armastus esimesest silmapilgust.</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Jagan oma </a:t>
            </a:r>
            <a:r>
              <a:rPr lang="et-EE" sz="1800" dirty="0" err="1" smtClean="0">
                <a:hlinkClick r:id="rId2" action="ppaction://hlinksldjump"/>
              </a:rPr>
              <a:t>Snickersit</a:t>
            </a:r>
            <a:r>
              <a:rPr lang="et-EE" sz="1800" dirty="0" smtClean="0">
                <a:hlinkClick r:id="rId2" action="ppaction://hlinksldjump"/>
              </a:rPr>
              <a:t>. Peenikesed jalad ja kael – ilmselgelt on loomake näljas.</a:t>
            </a:r>
            <a:endParaRPr lang="et-EE" sz="1800" dirty="0" smtClean="0"/>
          </a:p>
          <a:p>
            <a:pPr marL="342900" indent="-342900">
              <a:buFont typeface="Arial" panose="020B0604020202020204" pitchFamily="34" charset="0"/>
              <a:buChar char="•"/>
            </a:pPr>
            <a:r>
              <a:rPr lang="et-EE" sz="1800" dirty="0" smtClean="0">
                <a:hlinkClick r:id="rId3" action="ppaction://hlinksldjump"/>
              </a:rPr>
              <a:t>Võtan looma koju. Ta ei saa looduses üksi hakkama.</a:t>
            </a:r>
            <a:endParaRPr lang="et-EE" sz="1800" dirty="0" smtClean="0"/>
          </a:p>
          <a:p>
            <a:pPr marL="342900" indent="-342900">
              <a:buFont typeface="Arial" panose="020B0604020202020204" pitchFamily="34" charset="0"/>
              <a:buChar char="•"/>
            </a:pPr>
            <a:r>
              <a:rPr lang="et-EE" sz="1800" dirty="0" smtClean="0">
                <a:hlinkClick r:id="rId4" action="ppaction://hlinksldjump"/>
              </a:rPr>
              <a:t>Jätan looma rahule. Kõik on korras.</a:t>
            </a:r>
            <a:endParaRPr lang="et-EE" sz="1800" dirty="0" smtClean="0"/>
          </a:p>
          <a:p>
            <a:pPr marL="342900" indent="-342900">
              <a:buFont typeface="Arial" panose="020B0604020202020204" pitchFamily="34" charset="0"/>
              <a:buChar char="•"/>
            </a:pPr>
            <a:r>
              <a:rPr lang="et-EE" sz="1800" dirty="0" smtClean="0">
                <a:hlinkClick r:id="rId5" action="ppaction://hlinksldjump"/>
              </a:rPr>
              <a:t>Helistan numbril 1247 ja kutsun appi oma valdkonna asjatundjad.</a:t>
            </a:r>
            <a:endParaRPr lang="et-EE" sz="1800" dirty="0"/>
          </a:p>
        </p:txBody>
      </p:sp>
      <p:grpSp>
        <p:nvGrpSpPr>
          <p:cNvPr id="7" name="Rühm 6"/>
          <p:cNvGrpSpPr>
            <a:grpSpLocks noChangeAspect="1"/>
          </p:cNvGrpSpPr>
          <p:nvPr/>
        </p:nvGrpSpPr>
        <p:grpSpPr>
          <a:xfrm>
            <a:off x="4972482" y="816210"/>
            <a:ext cx="7219517" cy="5179612"/>
            <a:chOff x="3086098" y="3792248"/>
            <a:chExt cx="3334857" cy="2392579"/>
          </a:xfrm>
        </p:grpSpPr>
        <p:pic>
          <p:nvPicPr>
            <p:cNvPr id="8" name="Pilt 7" descr="https://www.keskkonnaamet.ee/sites/default/files/pictures/kitsetall_520x390.jpg"/>
            <p:cNvPicPr/>
            <p:nvPr/>
          </p:nvPicPr>
          <p:blipFill rotWithShape="1">
            <a:blip r:embed="rId6" cstate="print">
              <a:extLst>
                <a:ext uri="{28A0092B-C50C-407E-A947-70E740481C1C}">
                  <a14:useLocalDpi xmlns:a14="http://schemas.microsoft.com/office/drawing/2010/main" val="0"/>
                </a:ext>
              </a:extLst>
            </a:blip>
            <a:srcRect/>
            <a:stretch/>
          </p:blipFill>
          <p:spPr bwMode="auto">
            <a:xfrm>
              <a:off x="3086098" y="4202339"/>
              <a:ext cx="3038475" cy="1982488"/>
            </a:xfrm>
            <a:prstGeom prst="rect">
              <a:avLst/>
            </a:prstGeom>
            <a:noFill/>
            <a:ln>
              <a:noFill/>
            </a:ln>
            <a:extLst>
              <a:ext uri="{53640926-AAD7-44D8-BBD7-CCE9431645EC}">
                <a14:shadowObscured xmlns:a14="http://schemas.microsoft.com/office/drawing/2010/main"/>
              </a:ext>
            </a:extLst>
          </p:spPr>
        </p:pic>
        <p:sp>
          <p:nvSpPr>
            <p:cNvPr id="9" name="Ristkülik 8"/>
            <p:cNvSpPr/>
            <p:nvPr/>
          </p:nvSpPr>
          <p:spPr>
            <a:xfrm>
              <a:off x="4152896" y="3792248"/>
              <a:ext cx="1168403" cy="369332"/>
            </a:xfrm>
            <a:prstGeom prst="rect">
              <a:avLst/>
            </a:prstGeom>
          </p:spPr>
          <p:txBody>
            <a:bodyPr wrap="square">
              <a:spAutoFit/>
            </a:bodyPr>
            <a:lstStyle/>
            <a:p>
              <a:r>
                <a:rPr lang="et-EE" i="1" dirty="0" smtClean="0">
                  <a:solidFill>
                    <a:schemeClr val="bg1"/>
                  </a:solidFill>
                </a:rPr>
                <a:t>Näide 1 :</a:t>
              </a:r>
              <a:endParaRPr lang="et-EE" dirty="0"/>
            </a:p>
          </p:txBody>
        </p:sp>
        <p:sp>
          <p:nvSpPr>
            <p:cNvPr id="10" name="TextBox 9"/>
            <p:cNvSpPr txBox="1"/>
            <p:nvPr/>
          </p:nvSpPr>
          <p:spPr>
            <a:xfrm>
              <a:off x="5465463" y="6021163"/>
              <a:ext cx="955492" cy="142169"/>
            </a:xfrm>
            <a:prstGeom prst="rect">
              <a:avLst/>
            </a:prstGeom>
            <a:noFill/>
          </p:spPr>
          <p:txBody>
            <a:bodyPr wrap="square" rtlCol="0">
              <a:spAutoFit/>
            </a:bodyPr>
            <a:lstStyle/>
            <a:p>
              <a:r>
                <a:rPr lang="et-EE" sz="1400" i="1" dirty="0" smtClean="0">
                  <a:solidFill>
                    <a:schemeClr val="bg1"/>
                  </a:solidFill>
                </a:rPr>
                <a:t>Foto: Tõnu Talvi</a:t>
              </a:r>
              <a:endParaRPr lang="et-EE" sz="1400" i="1" dirty="0">
                <a:solidFill>
                  <a:schemeClr val="bg1"/>
                </a:solidFill>
              </a:endParaRPr>
            </a:p>
          </p:txBody>
        </p:sp>
      </p:grpSp>
    </p:spTree>
    <p:extLst>
      <p:ext uri="{BB962C8B-B14F-4D97-AF65-F5344CB8AC3E}">
        <p14:creationId xmlns:p14="http://schemas.microsoft.com/office/powerpoint/2010/main" val="3156870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Taas kord oled operaatorile helistanud, kui oleksid saanud ise olukorra lahendada. Õnneks oled sa juba vana tuttav ja sinu kõne ei tule enam kellelegi üllatusena.</a:t>
            </a:r>
          </a:p>
          <a:p>
            <a:r>
              <a:rPr lang="et-EE" sz="1800" dirty="0" smtClean="0"/>
              <a:t>Raiskasid vaid enda ja operaatori aega.</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pic>
        <p:nvPicPr>
          <p:cNvPr id="8" name="Pil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9" name="TextBox 8"/>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1129425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Sekkumisest loobumine pole kõige halvem variant. Kui pimedus on juba saabumas, siis asub kakuema liikvele ja aitab poja hädast välja.</a:t>
            </a:r>
          </a:p>
          <a:p>
            <a:r>
              <a:rPr lang="et-EE" sz="1800" dirty="0" smtClean="0"/>
              <a:t>Kui kakupoeg on maas aga keset päeva, saabub abi hiljem. Selle aja jooksul võib teda ohustada mõni kass või koer. Sa saad veel midagi teha kakupoja turvalisuse nimel. </a:t>
            </a:r>
          </a:p>
          <a:p>
            <a:r>
              <a:rPr lang="et-EE" sz="1800" dirty="0" smtClean="0"/>
              <a:t>Klõpsa </a:t>
            </a:r>
            <a:r>
              <a:rPr lang="et-EE" sz="1800" dirty="0" smtClean="0">
                <a:hlinkClick r:id="rId2" action="ppaction://hlinksldjump"/>
              </a:rPr>
              <a:t>siin</a:t>
            </a:r>
            <a:r>
              <a:rPr lang="et-EE" sz="1800" dirty="0" smtClean="0"/>
              <a:t>, et uuesti proovida      </a:t>
            </a:r>
          </a:p>
          <a:p>
            <a:endParaRPr lang="et-EE" sz="1800" dirty="0"/>
          </a:p>
        </p:txBody>
      </p:sp>
      <p:sp>
        <p:nvSpPr>
          <p:cNvPr id="3" name="TextBox 2"/>
          <p:cNvSpPr txBox="1"/>
          <p:nvPr/>
        </p:nvSpPr>
        <p:spPr>
          <a:xfrm>
            <a:off x="9208655" y="5607378"/>
            <a:ext cx="1633652" cy="307777"/>
          </a:xfrm>
          <a:prstGeom prst="rect">
            <a:avLst/>
          </a:prstGeom>
          <a:noFill/>
        </p:spPr>
        <p:txBody>
          <a:bodyPr wrap="none" rtlCol="0">
            <a:spAutoFit/>
          </a:bodyPr>
          <a:lstStyle/>
          <a:p>
            <a:r>
              <a:rPr lang="et-EE" sz="1400" i="1" dirty="0" smtClean="0">
                <a:solidFill>
                  <a:schemeClr val="bg1"/>
                </a:solidFill>
              </a:rPr>
              <a:t>Foto: Anne-Ly Feršel</a:t>
            </a:r>
            <a:endParaRPr lang="et-EE" sz="2400" i="1" dirty="0">
              <a:solidFill>
                <a:schemeClr val="bg1"/>
              </a:solidFill>
            </a:endParaRPr>
          </a:p>
        </p:txBody>
      </p:sp>
      <p:pic>
        <p:nvPicPr>
          <p:cNvPr id="7" name="Pilt 6" descr="https://www.eoy.ee/img/K%C3%B5rvukr%C3%A4ts_Mari%20Teede.jpg"/>
          <p:cNvPicPr>
            <a:picLocks noChangeAspect="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362499" y="1765576"/>
            <a:ext cx="5649971" cy="3410556"/>
          </a:xfrm>
          <a:prstGeom prst="rect">
            <a:avLst/>
          </a:prstGeom>
          <a:noFill/>
          <a:ln>
            <a:noFill/>
          </a:ln>
        </p:spPr>
      </p:pic>
      <p:sp>
        <p:nvSpPr>
          <p:cNvPr id="8"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858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Emasloom kaitseb oma poegi ja kahtlustab iga võõrast. Kui sa ei lahku, siis kinnitad tema kahtlusi. Eriti halb mõte on loomale silma vaadata - see </a:t>
            </a:r>
            <a:r>
              <a:rPr lang="et-EE" sz="1800" smtClean="0"/>
              <a:t>mõjub loomariigis väljakutsena</a:t>
            </a:r>
            <a:r>
              <a:rPr lang="et-EE" sz="1800" dirty="0" smtClean="0"/>
              <a:t>. Ei maksa imestada, kui järgneb rünnak.</a:t>
            </a:r>
            <a:endParaRPr lang="et-EE" sz="1800" dirty="0"/>
          </a:p>
          <a:p>
            <a:r>
              <a:rPr lang="et-EE" sz="1800" dirty="0" smtClean="0"/>
              <a:t>Metssiga on äkilise loomuga ja võib rünnata ilma igasuguse hoiatuseta. Nad soovivad lihtsalt, et sind seal ei oleks. </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568" y="1149096"/>
            <a:ext cx="5040000" cy="5040000"/>
          </a:xfrm>
          <a:prstGeom prst="rect">
            <a:avLst/>
          </a:prstGeom>
        </p:spPr>
      </p:pic>
    </p:spTree>
    <p:extLst>
      <p:ext uri="{BB962C8B-B14F-4D97-AF65-F5344CB8AC3E}">
        <p14:creationId xmlns:p14="http://schemas.microsoft.com/office/powerpoint/2010/main" val="84845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a:t>Kui sul juhtumisi õnnestubki kõne lõpuni pidada, siis operaator ilmselt ei vihasta, nagu seda võib oodata antud olukorras metssealt, kuid soovitab sul kohemaid lahkuda</a:t>
            </a:r>
            <a:r>
              <a:rPr lang="et-EE" sz="1800" dirty="0" smtClean="0"/>
              <a:t>.</a:t>
            </a:r>
          </a:p>
          <a:p>
            <a:r>
              <a:rPr lang="et-EE" sz="1800" dirty="0" smtClean="0"/>
              <a:t>Emasloom kaitseb oma poegi ja kahtlustab iga võõrast. Kui sa ei lahku, siis kinnitad tema kahtlusi. Telefoniga rääkimise jooksul teed sa veel häält. Arvesta, et looma seisukohast oled sa sattunud tema territooriumile.</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7" name="Pil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8" name="TextBox 7"/>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32311538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Emasloom kaitseb oma poegi ja kahtlustab iga võõrast. Kui sa jätkad liikumist temast mööda ja ei jälgi toimuvat, võib sind oodata halb üllatus.</a:t>
            </a:r>
          </a:p>
          <a:p>
            <a:r>
              <a:rPr lang="et-EE" sz="1800" dirty="0"/>
              <a:t>Klõpsa </a:t>
            </a:r>
            <a:r>
              <a:rPr lang="et-EE" sz="1800" dirty="0">
                <a:hlinkClick r:id="rId2" action="ppaction://hlinksldjump"/>
              </a:rPr>
              <a:t>siin</a:t>
            </a:r>
            <a:r>
              <a:rPr lang="et-EE" sz="1800" dirty="0"/>
              <a:t>, et uuesti proovida. </a:t>
            </a:r>
          </a:p>
          <a:p>
            <a:r>
              <a:rPr lang="et-EE" sz="1800" dirty="0" smtClean="0"/>
              <a:t> </a:t>
            </a:r>
            <a:endParaRPr lang="et-EE" sz="1800" dirty="0"/>
          </a:p>
        </p:txBody>
      </p:sp>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784" y="845884"/>
            <a:ext cx="5040000" cy="5040000"/>
          </a:xfrm>
          <a:prstGeom prst="rect">
            <a:avLst/>
          </a:prstGeom>
        </p:spPr>
      </p:pic>
    </p:spTree>
    <p:extLst>
      <p:ext uri="{BB962C8B-B14F-4D97-AF65-F5344CB8AC3E}">
        <p14:creationId xmlns:p14="http://schemas.microsoft.com/office/powerpoint/2010/main" val="3116918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Jätsid loomapere rahule. Läbi selle tagasid ka </a:t>
            </a:r>
            <a:r>
              <a:rPr lang="et-EE" sz="1800" b="1" dirty="0" smtClean="0"/>
              <a:t>enda ohutuse. </a:t>
            </a:r>
            <a:r>
              <a:rPr lang="et-EE" sz="1800" dirty="0" smtClean="0"/>
              <a:t>Ka sulle ei meeldiks oma elutoast avastada metssiga.</a:t>
            </a:r>
          </a:p>
          <a:p>
            <a:r>
              <a:rPr lang="et-EE" sz="1800" dirty="0" smtClean="0"/>
              <a:t>Ela ja lase elada.</a:t>
            </a:r>
          </a:p>
          <a:p>
            <a:r>
              <a:rPr lang="et-EE" sz="1800" dirty="0"/>
              <a:t>Klõpsa </a:t>
            </a:r>
            <a:r>
              <a:rPr lang="et-EE" sz="1800" dirty="0">
                <a:hlinkClick r:id="rId2" action="ppaction://hlinksldjump"/>
              </a:rPr>
              <a:t>siin</a:t>
            </a:r>
            <a:r>
              <a:rPr lang="et-EE" sz="1800" dirty="0"/>
              <a:t>, et proovida läbi ka teised </a:t>
            </a:r>
            <a:r>
              <a:rPr lang="et-EE" sz="1800" dirty="0" smtClean="0"/>
              <a:t>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sp>
        <p:nvSpPr>
          <p:cNvPr id="7" name="TextBox 6"/>
          <p:cNvSpPr txBox="1"/>
          <p:nvPr/>
        </p:nvSpPr>
        <p:spPr>
          <a:xfrm>
            <a:off x="5224926" y="5276518"/>
            <a:ext cx="2562762" cy="307777"/>
          </a:xfrm>
          <a:prstGeom prst="rect">
            <a:avLst/>
          </a:prstGeom>
          <a:noFill/>
        </p:spPr>
        <p:txBody>
          <a:bodyPr wrap="square" rtlCol="0">
            <a:spAutoFit/>
          </a:bodyPr>
          <a:lstStyle/>
          <a:p>
            <a:r>
              <a:rPr lang="et-EE" sz="1400" i="1" dirty="0" smtClean="0">
                <a:solidFill>
                  <a:schemeClr val="bg1"/>
                </a:solidFill>
              </a:rPr>
              <a:t>Foto: Mari Käbin</a:t>
            </a:r>
            <a:endParaRPr lang="et-EE" sz="1400" i="1" dirty="0">
              <a:solidFill>
                <a:schemeClr val="bg1"/>
              </a:solidFill>
            </a:endParaRPr>
          </a:p>
        </p:txBody>
      </p:sp>
      <p:sp>
        <p:nvSpPr>
          <p:cNvPr id="8" name="TextBox 7"/>
          <p:cNvSpPr txBox="1"/>
          <p:nvPr/>
        </p:nvSpPr>
        <p:spPr>
          <a:xfrm>
            <a:off x="5098635" y="5059966"/>
            <a:ext cx="2562762" cy="307777"/>
          </a:xfrm>
          <a:prstGeom prst="rect">
            <a:avLst/>
          </a:prstGeom>
          <a:noFill/>
        </p:spPr>
        <p:txBody>
          <a:bodyPr wrap="square" rtlCol="0">
            <a:spAutoFit/>
          </a:bodyPr>
          <a:lstStyle/>
          <a:p>
            <a:r>
              <a:rPr lang="et-EE" sz="1400" i="1" dirty="0" smtClean="0">
                <a:solidFill>
                  <a:schemeClr val="bg1"/>
                </a:solidFill>
              </a:rPr>
              <a:t>Foto: Elmo </a:t>
            </a:r>
            <a:r>
              <a:rPr lang="et-EE" sz="1400" i="1" dirty="0" err="1" smtClean="0">
                <a:solidFill>
                  <a:schemeClr val="bg1"/>
                </a:solidFill>
              </a:rPr>
              <a:t>Riig</a:t>
            </a:r>
            <a:r>
              <a:rPr lang="et-EE" sz="1400" i="1" dirty="0" smtClean="0">
                <a:solidFill>
                  <a:schemeClr val="bg1"/>
                </a:solidFill>
              </a:rPr>
              <a:t>/Sakala</a:t>
            </a:r>
            <a:endParaRPr lang="et-EE" sz="1400" i="1" dirty="0">
              <a:solidFill>
                <a:schemeClr val="bg1"/>
              </a:solidFill>
            </a:endParaRPr>
          </a:p>
        </p:txBody>
      </p:sp>
      <p:sp>
        <p:nvSpPr>
          <p:cNvPr id="9"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https://cdn.thinglink.me/api/image/733986749990043650/1240/10/scaletowidth"/>
          <p:cNvPicPr>
            <a:picLocks noChangeAspect="1" noChangeArrowheads="1"/>
          </p:cNvPicPr>
          <p:nvPr/>
        </p:nvPicPr>
        <p:blipFill>
          <a:blip r:embed="rId4">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4985257" y="1257300"/>
            <a:ext cx="6610734" cy="43682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85257" y="5281873"/>
            <a:ext cx="4724272" cy="307777"/>
          </a:xfrm>
          <a:prstGeom prst="rect">
            <a:avLst/>
          </a:prstGeom>
          <a:noFill/>
        </p:spPr>
        <p:txBody>
          <a:bodyPr wrap="square" rtlCol="0">
            <a:spAutoFit/>
          </a:bodyPr>
          <a:lstStyle/>
          <a:p>
            <a:r>
              <a:rPr lang="et-EE" sz="1400" i="1" dirty="0">
                <a:solidFill>
                  <a:schemeClr val="bg1"/>
                </a:solidFill>
              </a:rPr>
              <a:t>https://www.thinglink.com/scene/733986749990043650</a:t>
            </a:r>
          </a:p>
        </p:txBody>
      </p:sp>
    </p:spTree>
    <p:extLst>
      <p:ext uri="{BB962C8B-B14F-4D97-AF65-F5344CB8AC3E}">
        <p14:creationId xmlns:p14="http://schemas.microsoft.com/office/powerpoint/2010/main" val="3851890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Muki võib olla tõeline seltskonnahing. Siili jaoks on iga minut koera seltsis aga terror. Ta on psühholoogilises lõksus ja ei saa enne oma elu jätkata, kui ta rahule jäetakse.</a:t>
            </a:r>
          </a:p>
          <a:p>
            <a:r>
              <a:rPr lang="et-EE" sz="1800" dirty="0" smtClean="0"/>
              <a:t>Järgmine kord katsu olla siilist põnevam kaaslane, et koer rohkem sinu seltskonda eelistaks.</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lt 7"/>
          <p:cNvPicPr>
            <a:picLocks noChangeAspect="1"/>
          </p:cNvPicPr>
          <p:nvPr/>
        </p:nvPicPr>
        <p:blipFill>
          <a:blip r:embed="rId3">
            <a:duotone>
              <a:prstClr val="black"/>
              <a:srgbClr val="FF0000">
                <a:tint val="45000"/>
                <a:satMod val="400000"/>
              </a:srgbClr>
            </a:duotone>
          </a:blip>
          <a:stretch>
            <a:fillRect/>
          </a:stretch>
        </p:blipFill>
        <p:spPr>
          <a:xfrm>
            <a:off x="5338534" y="2057400"/>
            <a:ext cx="5697899" cy="3628317"/>
          </a:xfrm>
          <a:prstGeom prst="rect">
            <a:avLst/>
          </a:prstGeom>
        </p:spPr>
      </p:pic>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Tree>
    <p:extLst>
      <p:ext uri="{BB962C8B-B14F-4D97-AF65-F5344CB8AC3E}">
        <p14:creationId xmlns:p14="http://schemas.microsoft.com/office/powerpoint/2010/main" val="2389860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smtClean="0"/>
              <a:t>Kommentaarid on liigsed.</a:t>
            </a:r>
            <a:endParaRPr lang="et-EE" sz="1800" dirty="0"/>
          </a:p>
          <a:p>
            <a:endParaRPr lang="et-EE" sz="1800" dirty="0"/>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pic>
        <p:nvPicPr>
          <p:cNvPr id="13" name="Pilt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2578"/>
            <a:ext cx="4114800" cy="4114800"/>
          </a:xfrm>
          <a:prstGeom prst="rect">
            <a:avLst/>
          </a:prstGeom>
        </p:spPr>
      </p:pic>
      <p:sp>
        <p:nvSpPr>
          <p:cNvPr id="14" name="TextBox 13"/>
          <p:cNvSpPr txBox="1"/>
          <p:nvPr/>
        </p:nvSpPr>
        <p:spPr>
          <a:xfrm>
            <a:off x="6195411" y="5365003"/>
            <a:ext cx="3136392" cy="307777"/>
          </a:xfrm>
          <a:prstGeom prst="rect">
            <a:avLst/>
          </a:prstGeom>
          <a:noFill/>
        </p:spPr>
        <p:txBody>
          <a:bodyPr wrap="square" rtlCol="0">
            <a:spAutoFit/>
          </a:bodyPr>
          <a:lstStyle/>
          <a:p>
            <a:r>
              <a:rPr lang="et-EE" sz="1400" i="1" dirty="0" smtClean="0"/>
              <a:t>Pilt</a:t>
            </a:r>
            <a:r>
              <a:rPr lang="et-EE" sz="1400" i="1" smtClean="0"/>
              <a:t>: clipartstation.com</a:t>
            </a:r>
            <a:endParaRPr lang="et-EE" sz="1400" i="1" dirty="0"/>
          </a:p>
        </p:txBody>
      </p:sp>
    </p:spTree>
    <p:extLst>
      <p:ext uri="{BB962C8B-B14F-4D97-AF65-F5344CB8AC3E}">
        <p14:creationId xmlns:p14="http://schemas.microsoft.com/office/powerpoint/2010/main" val="2930753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Langetasid õige otsuse!</a:t>
            </a:r>
          </a:p>
          <a:p>
            <a:r>
              <a:rPr lang="et-EE" sz="1800" dirty="0" smtClean="0"/>
              <a:t>Muki on sõbralik, aga metsikud loomad seda ei mõista.</a:t>
            </a:r>
          </a:p>
          <a:p>
            <a:r>
              <a:rPr lang="et-EE" sz="1800" dirty="0" smtClean="0"/>
              <a:t>Ela ja lase elada.</a:t>
            </a:r>
          </a:p>
          <a:p>
            <a:r>
              <a:rPr lang="et-EE" sz="1800" dirty="0"/>
              <a:t>Klõpsa </a:t>
            </a:r>
            <a:r>
              <a:rPr lang="et-EE" sz="1800" dirty="0">
                <a:hlinkClick r:id="rId2" action="ppaction://hlinksldjump"/>
              </a:rPr>
              <a:t>siin</a:t>
            </a:r>
            <a:r>
              <a:rPr lang="et-EE" sz="1800" dirty="0"/>
              <a:t>, et proovida läbi ka teised </a:t>
            </a:r>
            <a:r>
              <a:rPr lang="et-EE" sz="1800" dirty="0" smtClean="0"/>
              <a:t>variandid</a:t>
            </a:r>
          </a:p>
          <a:p>
            <a:r>
              <a:rPr lang="et-EE" sz="1800" dirty="0" smtClean="0"/>
              <a:t>Mängu jätkamiseks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pic>
        <p:nvPicPr>
          <p:cNvPr id="10" name="Pilt 9"/>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274564" y="1265075"/>
            <a:ext cx="6036564" cy="3980152"/>
          </a:xfrm>
          <a:prstGeom prst="rect">
            <a:avLst/>
          </a:prstGeom>
        </p:spPr>
      </p:pic>
      <p:sp>
        <p:nvSpPr>
          <p:cNvPr id="11" name="Ristkülik 10"/>
          <p:cNvSpPr/>
          <p:nvPr/>
        </p:nvSpPr>
        <p:spPr>
          <a:xfrm>
            <a:off x="5262898" y="4964637"/>
            <a:ext cx="4612767" cy="523220"/>
          </a:xfrm>
          <a:prstGeom prst="rect">
            <a:avLst/>
          </a:prstGeom>
        </p:spPr>
        <p:txBody>
          <a:bodyPr wrap="square">
            <a:spAutoFit/>
          </a:bodyPr>
          <a:lstStyle/>
          <a:p>
            <a:r>
              <a:rPr lang="et-EE" sz="1400" i="1" dirty="0" smtClean="0">
                <a:solidFill>
                  <a:schemeClr val="bg1"/>
                </a:solidFill>
              </a:rPr>
              <a:t>Foto: https</a:t>
            </a:r>
            <a:r>
              <a:rPr lang="et-EE" sz="1400" i="1" dirty="0">
                <a:solidFill>
                  <a:schemeClr val="bg1"/>
                </a:solidFill>
              </a:rPr>
              <a:t>://www.imago-images.de/fotos-bilder/igel-paarung</a:t>
            </a:r>
          </a:p>
        </p:txBody>
      </p:sp>
    </p:spTree>
    <p:extLst>
      <p:ext uri="{BB962C8B-B14F-4D97-AF65-F5344CB8AC3E}">
        <p14:creationId xmlns:p14="http://schemas.microsoft.com/office/powerpoint/2010/main" val="395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Sa olid juba õigel teel, aga siis otsustasid üle pingutada.</a:t>
            </a:r>
          </a:p>
          <a:p>
            <a:r>
              <a:rPr lang="et-EE" sz="1800" dirty="0" smtClean="0"/>
              <a:t>Siil on </a:t>
            </a:r>
            <a:r>
              <a:rPr lang="et-EE" sz="1800" dirty="0" err="1" smtClean="0"/>
              <a:t>loomtoiduline</a:t>
            </a:r>
            <a:r>
              <a:rPr lang="et-EE" sz="1800" dirty="0" smtClean="0"/>
              <a:t> ja tema põhimenüüs on väiksed selgrootud. Müüt sellest, et piim siilile sobib, põhineb väärarusaamadel. Tegelikkuses mõjub see loomakese seedimisele halvasti.</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pic>
        <p:nvPicPr>
          <p:cNvPr id="11" name="Pilt 10"/>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712525" y="1261872"/>
            <a:ext cx="6551105" cy="4367403"/>
          </a:xfrm>
          <a:prstGeom prst="rect">
            <a:avLst/>
          </a:prstGeom>
        </p:spPr>
      </p:pic>
      <p:sp>
        <p:nvSpPr>
          <p:cNvPr id="12" name="Ristkülik 11"/>
          <p:cNvSpPr/>
          <p:nvPr/>
        </p:nvSpPr>
        <p:spPr>
          <a:xfrm>
            <a:off x="4712525" y="5383053"/>
            <a:ext cx="1968680" cy="307777"/>
          </a:xfrm>
          <a:prstGeom prst="rect">
            <a:avLst/>
          </a:prstGeom>
        </p:spPr>
        <p:txBody>
          <a:bodyPr wrap="none">
            <a:spAutoFit/>
          </a:bodyPr>
          <a:lstStyle/>
          <a:p>
            <a:r>
              <a:rPr lang="et-EE" sz="1400" i="1" dirty="0" smtClean="0">
                <a:solidFill>
                  <a:schemeClr val="bg1"/>
                </a:solidFill>
              </a:rPr>
              <a:t>Foto: shorturl.at/gMOZ5</a:t>
            </a:r>
            <a:endParaRPr lang="et-EE" sz="1400" i="1" dirty="0">
              <a:solidFill>
                <a:schemeClr val="bg1"/>
              </a:solidFill>
            </a:endParaRPr>
          </a:p>
        </p:txBody>
      </p:sp>
    </p:spTree>
    <p:extLst>
      <p:ext uri="{BB962C8B-B14F-4D97-AF65-F5344CB8AC3E}">
        <p14:creationId xmlns:p14="http://schemas.microsoft.com/office/powerpoint/2010/main" val="2852319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2:</a:t>
            </a:r>
            <a:endParaRPr lang="et-EE" dirty="0"/>
          </a:p>
        </p:txBody>
      </p:sp>
      <p:sp>
        <p:nvSpPr>
          <p:cNvPr id="5" name="Sisu kohatäide 4"/>
          <p:cNvSpPr>
            <a:spLocks noGrp="1"/>
          </p:cNvSpPr>
          <p:nvPr>
            <p:ph idx="1"/>
          </p:nvPr>
        </p:nvSpPr>
        <p:spPr/>
        <p:txBody>
          <a:bodyPr/>
          <a:lstStyle/>
          <a:p>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Jalutad linnas ja näed suurt põtra teel ringi ekslemas. Autod võtavad hoogu maha ja annavad signaali, et loom teelt ära hirmutada.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Lähen autojuhte manitsema. Hirmutavad muidu vaese looma surnuks.</a:t>
            </a:r>
            <a:endParaRPr lang="et-EE" sz="1800" dirty="0" smtClean="0"/>
          </a:p>
          <a:p>
            <a:pPr marL="342900" indent="-342900">
              <a:buFont typeface="Arial" panose="020B0604020202020204" pitchFamily="34" charset="0"/>
              <a:buChar char="•"/>
            </a:pPr>
            <a:r>
              <a:rPr lang="et-EE" sz="1800" dirty="0" smtClean="0">
                <a:hlinkClick r:id="rId3" action="ppaction://hlinksldjump"/>
              </a:rPr>
              <a:t>Proovin kätega vehkides ajada põdra pargi poole jooksma. Sealt on tal lihtsam põgeneda.</a:t>
            </a:r>
            <a:endParaRPr lang="et-EE" sz="1800" dirty="0" smtClean="0"/>
          </a:p>
          <a:p>
            <a:pPr marL="342900" indent="-342900">
              <a:buFont typeface="Arial" panose="020B0604020202020204" pitchFamily="34" charset="0"/>
              <a:buChar char="•"/>
            </a:pPr>
            <a:r>
              <a:rPr lang="et-EE" sz="1800" dirty="0" smtClean="0">
                <a:hlinkClick r:id="rId4" action="ppaction://hlinksldjump"/>
              </a:rPr>
              <a:t>Ei sekku üldse. Kõik on korras.</a:t>
            </a:r>
            <a:endParaRPr lang="et-EE" sz="1800" dirty="0" smtClean="0"/>
          </a:p>
          <a:p>
            <a:pPr marL="342900" indent="-342900">
              <a:buFont typeface="Arial" panose="020B0604020202020204" pitchFamily="34" charset="0"/>
              <a:buChar char="•"/>
            </a:pPr>
            <a:r>
              <a:rPr lang="et-EE" sz="1800" dirty="0" smtClean="0">
                <a:hlinkClick r:id="rId5" action="ppaction://hlinksldjump"/>
              </a:rPr>
              <a:t>Helistan numbril 1247 ja kutsun appi oma valdkonna asjatundjad.</a:t>
            </a:r>
            <a:endParaRPr lang="et-EE" sz="1800" dirty="0"/>
          </a:p>
        </p:txBody>
      </p:sp>
      <p:grpSp>
        <p:nvGrpSpPr>
          <p:cNvPr id="20" name="Rühm 19"/>
          <p:cNvGrpSpPr>
            <a:grpSpLocks noChangeAspect="1"/>
          </p:cNvGrpSpPr>
          <p:nvPr/>
        </p:nvGrpSpPr>
        <p:grpSpPr>
          <a:xfrm>
            <a:off x="4961044" y="1051560"/>
            <a:ext cx="7150885" cy="5212080"/>
            <a:chOff x="4495799" y="3056465"/>
            <a:chExt cx="4624374" cy="3370577"/>
          </a:xfrm>
        </p:grpSpPr>
        <p:grpSp>
          <p:nvGrpSpPr>
            <p:cNvPr id="21" name="Rühm 20"/>
            <p:cNvGrpSpPr/>
            <p:nvPr/>
          </p:nvGrpSpPr>
          <p:grpSpPr>
            <a:xfrm>
              <a:off x="4495799" y="3056465"/>
              <a:ext cx="4562475" cy="3370577"/>
              <a:chOff x="4495800" y="3344770"/>
              <a:chExt cx="4562475" cy="3370577"/>
            </a:xfrm>
          </p:grpSpPr>
          <p:pic>
            <p:nvPicPr>
              <p:cNvPr id="23" name="Pil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3344770"/>
                <a:ext cx="4562475" cy="3041650"/>
              </a:xfrm>
              <a:prstGeom prst="rect">
                <a:avLst/>
              </a:prstGeom>
            </p:spPr>
          </p:pic>
          <p:sp>
            <p:nvSpPr>
              <p:cNvPr id="24" name="TextBox 23"/>
              <p:cNvSpPr txBox="1"/>
              <p:nvPr/>
            </p:nvSpPr>
            <p:spPr>
              <a:xfrm>
                <a:off x="5620310" y="6376793"/>
                <a:ext cx="3134419" cy="338554"/>
              </a:xfrm>
              <a:prstGeom prst="rect">
                <a:avLst/>
              </a:prstGeom>
              <a:noFill/>
            </p:spPr>
            <p:txBody>
              <a:bodyPr wrap="square" rtlCol="0">
                <a:spAutoFit/>
              </a:bodyPr>
              <a:lstStyle/>
              <a:p>
                <a:r>
                  <a:rPr lang="et-EE" sz="1600" i="1" dirty="0" smtClean="0">
                    <a:solidFill>
                      <a:schemeClr val="bg1"/>
                    </a:solidFill>
                  </a:rPr>
                  <a:t>Põder Tartu linnas</a:t>
                </a:r>
                <a:endParaRPr lang="et-EE" sz="1600" i="1" dirty="0">
                  <a:solidFill>
                    <a:schemeClr val="bg1"/>
                  </a:solidFill>
                </a:endParaRPr>
              </a:p>
            </p:txBody>
          </p:sp>
        </p:grpSp>
        <p:sp>
          <p:nvSpPr>
            <p:cNvPr id="22" name="Ristkülik 21"/>
            <p:cNvSpPr/>
            <p:nvPr/>
          </p:nvSpPr>
          <p:spPr>
            <a:xfrm>
              <a:off x="7181327" y="5820875"/>
              <a:ext cx="1938846" cy="199035"/>
            </a:xfrm>
            <a:prstGeom prst="rect">
              <a:avLst/>
            </a:prstGeom>
          </p:spPr>
          <p:txBody>
            <a:bodyPr wrap="none">
              <a:spAutoFit/>
            </a:bodyPr>
            <a:lstStyle/>
            <a:p>
              <a:r>
                <a:rPr lang="et-EE" sz="1400" i="1" dirty="0">
                  <a:ea typeface="Calibri" panose="020F0502020204030204" pitchFamily="34" charset="0"/>
                </a:rPr>
                <a:t>Foto: Ain </a:t>
              </a:r>
              <a:r>
                <a:rPr lang="et-EE" sz="1400" i="1" dirty="0" err="1">
                  <a:ea typeface="Calibri" panose="020F0502020204030204" pitchFamily="34" charset="0"/>
                </a:rPr>
                <a:t>Protsin</a:t>
              </a:r>
              <a:r>
                <a:rPr lang="et-EE" sz="1400" i="1" dirty="0">
                  <a:ea typeface="Calibri" panose="020F0502020204030204" pitchFamily="34" charset="0"/>
                </a:rPr>
                <a:t>, POSTIMEES/SCANPIX</a:t>
              </a:r>
              <a:endParaRPr lang="et-EE" sz="1400" i="1" dirty="0"/>
            </a:p>
          </p:txBody>
        </p:sp>
      </p:grpSp>
    </p:spTree>
    <p:extLst>
      <p:ext uri="{BB962C8B-B14F-4D97-AF65-F5344CB8AC3E}">
        <p14:creationId xmlns:p14="http://schemas.microsoft.com/office/powerpoint/2010/main" val="19117350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Siin heitlesid omavahel kaks metsikut looma. Üks neist oli peale jäämas, aga sina sekkusid.</a:t>
            </a:r>
          </a:p>
          <a:p>
            <a:r>
              <a:rPr lang="et-EE" sz="1800" dirty="0" smtClean="0"/>
              <a:t>Kotkas oli tegelikult oma saagi välja teeninud. Sa häirisid looduse loomulikku käiku ja tõid sisse </a:t>
            </a:r>
            <a:r>
              <a:rPr lang="et-EE" sz="1800" dirty="0" err="1" smtClean="0"/>
              <a:t>inimfaktori</a:t>
            </a:r>
            <a:r>
              <a:rPr lang="et-EE" sz="1800" dirty="0" smtClean="0"/>
              <a:t>. </a:t>
            </a:r>
          </a:p>
          <a:p>
            <a:r>
              <a:rPr lang="et-EE" sz="1800" dirty="0" smtClean="0"/>
              <a:t>Lisaks takistasid sa kaitsealusel liigil oma kõhtu täitmast – kõik Eesti kotkad on I kaitsekategooria liigid.</a:t>
            </a:r>
          </a:p>
          <a:p>
            <a:r>
              <a:rPr lang="et-EE" sz="1800" dirty="0" smtClean="0"/>
              <a:t>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pic>
        <p:nvPicPr>
          <p:cNvPr id="10" name="Pilt 9"/>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837681" y="1545336"/>
            <a:ext cx="5455160" cy="4091369"/>
          </a:xfrm>
          <a:prstGeom prst="rect">
            <a:avLst/>
          </a:prstGeom>
        </p:spPr>
      </p:pic>
      <p:sp>
        <p:nvSpPr>
          <p:cNvPr id="11" name="TextBox 10"/>
          <p:cNvSpPr txBox="1"/>
          <p:nvPr/>
        </p:nvSpPr>
        <p:spPr>
          <a:xfrm>
            <a:off x="5837681" y="5328928"/>
            <a:ext cx="2083348" cy="307777"/>
          </a:xfrm>
          <a:prstGeom prst="rect">
            <a:avLst/>
          </a:prstGeom>
          <a:noFill/>
        </p:spPr>
        <p:txBody>
          <a:bodyPr wrap="square" rtlCol="0">
            <a:spAutoFit/>
          </a:bodyPr>
          <a:lstStyle/>
          <a:p>
            <a:r>
              <a:rPr lang="et-EE" sz="1400" i="1" dirty="0" smtClean="0">
                <a:solidFill>
                  <a:schemeClr val="bg1"/>
                </a:solidFill>
              </a:rPr>
              <a:t>Foto: Ain Tähiste</a:t>
            </a:r>
            <a:endParaRPr lang="et-EE" sz="1400" i="1" dirty="0">
              <a:solidFill>
                <a:schemeClr val="bg1"/>
              </a:solidFill>
            </a:endParaRPr>
          </a:p>
        </p:txBody>
      </p:sp>
    </p:spTree>
    <p:extLst>
      <p:ext uri="{BB962C8B-B14F-4D97-AF65-F5344CB8AC3E}">
        <p14:creationId xmlns:p14="http://schemas.microsoft.com/office/powerpoint/2010/main" val="4071948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r>
              <a:rPr lang="et-EE" sz="1800" dirty="0" smtClean="0"/>
              <a:t>Tubli! Leidsid boonus-vastuse! See oli ka viimane küsimus.</a:t>
            </a:r>
          </a:p>
          <a:p>
            <a:r>
              <a:rPr lang="et-EE" sz="1800" dirty="0" smtClean="0"/>
              <a:t>Probleemi tegelikult ei olnud ja me ei tohiks inimlikke väärtusi hakata laiendama metsikule loodusele. Mis meile tundub kui mõrv, on looduses igapäevane aineringlus toiduahelate kaudu.</a:t>
            </a:r>
          </a:p>
          <a:p>
            <a:r>
              <a:rPr lang="et-EE" sz="1800" dirty="0"/>
              <a:t>Kui suudad sellise olukorra pildile saada, siis oled </a:t>
            </a:r>
            <a:r>
              <a:rPr lang="et-EE" sz="1800" dirty="0" smtClean="0"/>
              <a:t>õnnega koos.</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kokku võtmiseks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grpSp>
        <p:nvGrpSpPr>
          <p:cNvPr id="10" name="Rühm 9"/>
          <p:cNvGrpSpPr>
            <a:grpSpLocks noChangeAspect="1"/>
          </p:cNvGrpSpPr>
          <p:nvPr/>
        </p:nvGrpSpPr>
        <p:grpSpPr>
          <a:xfrm>
            <a:off x="6544714" y="950585"/>
            <a:ext cx="4558058" cy="5465738"/>
            <a:chOff x="5886547" y="4663607"/>
            <a:chExt cx="2005961" cy="2216591"/>
          </a:xfrm>
        </p:grpSpPr>
        <p:pic>
          <p:nvPicPr>
            <p:cNvPr id="11" name="Pilt 10"/>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886547" y="4663607"/>
              <a:ext cx="1952625" cy="1969034"/>
            </a:xfrm>
            <a:prstGeom prst="rect">
              <a:avLst/>
            </a:prstGeom>
          </p:spPr>
        </p:pic>
        <p:sp>
          <p:nvSpPr>
            <p:cNvPr id="12" name="TextBox 11"/>
            <p:cNvSpPr txBox="1"/>
            <p:nvPr/>
          </p:nvSpPr>
          <p:spPr>
            <a:xfrm>
              <a:off x="5886547" y="6632641"/>
              <a:ext cx="2005961" cy="247557"/>
            </a:xfrm>
            <a:prstGeom prst="rect">
              <a:avLst/>
            </a:prstGeom>
            <a:noFill/>
          </p:spPr>
          <p:txBody>
            <a:bodyPr wrap="square" rtlCol="0">
              <a:spAutoFit/>
            </a:bodyPr>
            <a:lstStyle/>
            <a:p>
              <a:pPr algn="ctr"/>
              <a:r>
                <a:rPr lang="et-EE" sz="1600" i="1" dirty="0" smtClean="0">
                  <a:solidFill>
                    <a:schemeClr val="bg1"/>
                  </a:solidFill>
                </a:rPr>
                <a:t>Kotkas toitu püüdmas</a:t>
              </a:r>
              <a:endParaRPr lang="et-EE" sz="1600" i="1" dirty="0">
                <a:solidFill>
                  <a:schemeClr val="bg1"/>
                </a:solidFill>
              </a:endParaRPr>
            </a:p>
          </p:txBody>
        </p:sp>
      </p:grpSp>
      <p:sp>
        <p:nvSpPr>
          <p:cNvPr id="13" name="Ristkülik 12"/>
          <p:cNvSpPr/>
          <p:nvPr/>
        </p:nvSpPr>
        <p:spPr>
          <a:xfrm>
            <a:off x="6544714" y="5449476"/>
            <a:ext cx="1900713" cy="312650"/>
          </a:xfrm>
          <a:prstGeom prst="rect">
            <a:avLst/>
          </a:prstGeom>
        </p:spPr>
        <p:txBody>
          <a:bodyPr wrap="none">
            <a:spAutoFit/>
          </a:bodyPr>
          <a:lstStyle/>
          <a:p>
            <a:pPr>
              <a:lnSpc>
                <a:spcPct val="107000"/>
              </a:lnSpc>
              <a:spcAft>
                <a:spcPts val="800"/>
              </a:spcAft>
            </a:pPr>
            <a:r>
              <a:rPr lang="et-EE" sz="1400" i="1" dirty="0" smtClean="0">
                <a:solidFill>
                  <a:schemeClr val="bg1"/>
                </a:solidFill>
                <a:ea typeface="Times New Roman" panose="02020603050405020304" pitchFamily="18" charset="0"/>
                <a:cs typeface="Times New Roman" panose="02020603050405020304" pitchFamily="18" charset="0"/>
              </a:rPr>
              <a:t>Foto: shorturl.at/bdrw6</a:t>
            </a:r>
            <a:endParaRPr lang="et-EE" sz="14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617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a:bodyPr>
          <a:lstStyle/>
          <a:p>
            <a:endParaRPr lang="et-EE" sz="1800" dirty="0" smtClean="0"/>
          </a:p>
          <a:p>
            <a:r>
              <a:rPr lang="et-EE" sz="1800" dirty="0" smtClean="0"/>
              <a:t>Tead, lihtsalt klõpsa </a:t>
            </a:r>
            <a:r>
              <a:rPr lang="et-EE" sz="1800" dirty="0" smtClean="0">
                <a:hlinkClick r:id="rId2" action="ppaction://hlinksldjump"/>
              </a:rPr>
              <a:t>siin</a:t>
            </a:r>
            <a:r>
              <a:rPr lang="et-EE" sz="1800" dirty="0" smtClean="0"/>
              <a:t>, et uuesti proovida. </a:t>
            </a:r>
            <a:endParaRPr lang="et-EE" sz="1800" dirty="0"/>
          </a:p>
        </p:txBody>
      </p:sp>
      <p:sp>
        <p:nvSpPr>
          <p:cNvPr id="7" name="Tekstiväli 90"/>
          <p:cNvSpPr txBox="1"/>
          <p:nvPr/>
        </p:nvSpPr>
        <p:spPr>
          <a:xfrm>
            <a:off x="5425436" y="4884925"/>
            <a:ext cx="2762048" cy="17233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pPr>
            <a:r>
              <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Foto: Mari </a:t>
            </a:r>
            <a:r>
              <a:rPr lang="et-EE" sz="1400" i="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Teede</a:t>
            </a:r>
            <a:endParaRPr lang="et-EE"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5425436" y="5410585"/>
            <a:ext cx="2238556" cy="307777"/>
          </a:xfrm>
          <a:prstGeom prst="rect">
            <a:avLst/>
          </a:prstGeom>
          <a:noFill/>
        </p:spPr>
        <p:txBody>
          <a:bodyPr wrap="square" rtlCol="0">
            <a:spAutoFit/>
          </a:bodyPr>
          <a:lstStyle/>
          <a:p>
            <a:r>
              <a:rPr lang="et-EE" sz="1400" i="1" dirty="0" smtClean="0">
                <a:solidFill>
                  <a:schemeClr val="bg1"/>
                </a:solidFill>
              </a:rPr>
              <a:t>Foto: Maarika Männil</a:t>
            </a:r>
            <a:endParaRPr lang="et-EE" sz="1400" i="1" dirty="0">
              <a:solidFill>
                <a:schemeClr val="bg1"/>
              </a:solidFill>
            </a:endParaRPr>
          </a:p>
        </p:txBody>
      </p:sp>
      <p:sp>
        <p:nvSpPr>
          <p:cNvPr id="10" name="TextBox 9"/>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pic>
        <p:nvPicPr>
          <p:cNvPr id="14" name="Pilt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11" y="1497500"/>
            <a:ext cx="4109877" cy="4109877"/>
          </a:xfrm>
          <a:prstGeom prst="rect">
            <a:avLst/>
          </a:prstGeom>
        </p:spPr>
      </p:pic>
      <p:sp>
        <p:nvSpPr>
          <p:cNvPr id="15" name="TextBox 14"/>
          <p:cNvSpPr txBox="1"/>
          <p:nvPr/>
        </p:nvSpPr>
        <p:spPr>
          <a:xfrm>
            <a:off x="6195411" y="5365003"/>
            <a:ext cx="3136392" cy="307777"/>
          </a:xfrm>
          <a:prstGeom prst="rect">
            <a:avLst/>
          </a:prstGeom>
          <a:noFill/>
        </p:spPr>
        <p:txBody>
          <a:bodyPr wrap="square" rtlCol="0">
            <a:spAutoFit/>
          </a:bodyPr>
          <a:lstStyle/>
          <a:p>
            <a:r>
              <a:rPr lang="et-EE" sz="1400" i="1" dirty="0" smtClean="0"/>
              <a:t>Pilt: clipartstation.com</a:t>
            </a:r>
            <a:endParaRPr lang="et-EE" sz="1400" i="1" dirty="0"/>
          </a:p>
        </p:txBody>
      </p:sp>
    </p:spTree>
    <p:extLst>
      <p:ext uri="{BB962C8B-B14F-4D97-AF65-F5344CB8AC3E}">
        <p14:creationId xmlns:p14="http://schemas.microsoft.com/office/powerpoint/2010/main" val="42721949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Tulemus:</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Tubli! Langetasid õige otsuse! See oli ka viimane küsimus.</a:t>
            </a:r>
          </a:p>
          <a:p>
            <a:r>
              <a:rPr lang="et-EE" sz="1800" dirty="0" smtClean="0"/>
              <a:t>Probleemi tegelikult ei olnud ja me ei tohiks inimlikke väärtusi hakata laiendama vabale loodusele. Mis meile tundub kui mõrv, on looduses igapäevane aineringlus toiduahelate kaudu.</a:t>
            </a:r>
          </a:p>
          <a:p>
            <a:r>
              <a:rPr lang="et-EE" sz="1800" dirty="0" smtClean="0"/>
              <a:t>Kui näed metsiku looduse toimimist oma silmaga, siis on õige sellesse, mitte sekkuda.</a:t>
            </a:r>
          </a:p>
          <a:p>
            <a:r>
              <a:rPr lang="et-EE" sz="1800" dirty="0" smtClean="0"/>
              <a:t>Klõpsa </a:t>
            </a:r>
            <a:r>
              <a:rPr lang="et-EE" sz="1800" dirty="0" smtClean="0">
                <a:hlinkClick r:id="rId2" action="ppaction://hlinksldjump"/>
              </a:rPr>
              <a:t>siin</a:t>
            </a:r>
            <a:r>
              <a:rPr lang="et-EE" sz="1800" dirty="0" smtClean="0"/>
              <a:t>, et proovida läbi ka teised variandid</a:t>
            </a:r>
          </a:p>
          <a:p>
            <a:r>
              <a:rPr lang="et-EE" sz="1800" dirty="0" smtClean="0"/>
              <a:t>Mängu kokku võtmiseks klõpsa </a:t>
            </a:r>
            <a:r>
              <a:rPr lang="et-EE" sz="1800" dirty="0" smtClean="0">
                <a:hlinkClick r:id="rId3" action="ppaction://hlinksldjump"/>
              </a:rPr>
              <a:t>siin</a:t>
            </a:r>
            <a:r>
              <a:rPr lang="et-EE" sz="1800" dirty="0" smtClean="0"/>
              <a:t>.</a:t>
            </a:r>
          </a:p>
          <a:p>
            <a:endParaRPr lang="et-EE" sz="1800" dirty="0"/>
          </a:p>
        </p:txBody>
      </p:sp>
      <p:sp>
        <p:nvSpPr>
          <p:cNvPr id="3" name="TextBox 2"/>
          <p:cNvSpPr txBox="1"/>
          <p:nvPr/>
        </p:nvSpPr>
        <p:spPr>
          <a:xfrm>
            <a:off x="9208655" y="5607378"/>
            <a:ext cx="1334020" cy="261610"/>
          </a:xfrm>
          <a:prstGeom prst="rect">
            <a:avLst/>
          </a:prstGeom>
          <a:noFill/>
        </p:spPr>
        <p:txBody>
          <a:bodyPr wrap="none" rtlCol="0">
            <a:spAutoFit/>
          </a:bodyPr>
          <a:lstStyle/>
          <a:p>
            <a:r>
              <a:rPr lang="et-EE" sz="1100" i="1" dirty="0" smtClean="0">
                <a:solidFill>
                  <a:schemeClr val="bg1"/>
                </a:solidFill>
              </a:rPr>
              <a:t>Foto: Anne-Ly Feršel</a:t>
            </a:r>
            <a:endParaRPr lang="et-EE" i="1" dirty="0">
              <a:solidFill>
                <a:schemeClr val="bg1"/>
              </a:solidFill>
            </a:endParaRPr>
          </a:p>
        </p:txBody>
      </p:sp>
      <p:grpSp>
        <p:nvGrpSpPr>
          <p:cNvPr id="10" name="Rühm 9"/>
          <p:cNvGrpSpPr>
            <a:grpSpLocks noChangeAspect="1"/>
          </p:cNvGrpSpPr>
          <p:nvPr/>
        </p:nvGrpSpPr>
        <p:grpSpPr>
          <a:xfrm>
            <a:off x="6544714" y="950585"/>
            <a:ext cx="4558058" cy="5465738"/>
            <a:chOff x="5886547" y="4663607"/>
            <a:chExt cx="2005961" cy="2216591"/>
          </a:xfrm>
        </p:grpSpPr>
        <p:pic>
          <p:nvPicPr>
            <p:cNvPr id="11" name="Pilt 10"/>
            <p:cNvPicPr>
              <a:picLocks noChangeAspect="1"/>
            </p:cNvPicPr>
            <p:nvPr/>
          </p:nvPicPr>
          <p:blipFill>
            <a:blip r:embed="rId4"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5886547" y="4663607"/>
              <a:ext cx="1952625" cy="1969034"/>
            </a:xfrm>
            <a:prstGeom prst="rect">
              <a:avLst/>
            </a:prstGeom>
          </p:spPr>
        </p:pic>
        <p:sp>
          <p:nvSpPr>
            <p:cNvPr id="12" name="TextBox 11"/>
            <p:cNvSpPr txBox="1"/>
            <p:nvPr/>
          </p:nvSpPr>
          <p:spPr>
            <a:xfrm>
              <a:off x="5886547" y="6632641"/>
              <a:ext cx="2005961" cy="247557"/>
            </a:xfrm>
            <a:prstGeom prst="rect">
              <a:avLst/>
            </a:prstGeom>
            <a:noFill/>
          </p:spPr>
          <p:txBody>
            <a:bodyPr wrap="square" rtlCol="0">
              <a:spAutoFit/>
            </a:bodyPr>
            <a:lstStyle/>
            <a:p>
              <a:pPr algn="ctr"/>
              <a:r>
                <a:rPr lang="et-EE" sz="1600" i="1" dirty="0" smtClean="0">
                  <a:solidFill>
                    <a:schemeClr val="bg1"/>
                  </a:solidFill>
                </a:rPr>
                <a:t>Kotkas toitu püüdmas</a:t>
              </a:r>
              <a:endParaRPr lang="et-EE" sz="1600" i="1" dirty="0">
                <a:solidFill>
                  <a:schemeClr val="bg1"/>
                </a:solidFill>
              </a:endParaRPr>
            </a:p>
          </p:txBody>
        </p:sp>
      </p:grpSp>
      <p:sp>
        <p:nvSpPr>
          <p:cNvPr id="13" name="Ristkülik 12"/>
          <p:cNvSpPr/>
          <p:nvPr/>
        </p:nvSpPr>
        <p:spPr>
          <a:xfrm>
            <a:off x="6544714" y="5449476"/>
            <a:ext cx="1900713" cy="312650"/>
          </a:xfrm>
          <a:prstGeom prst="rect">
            <a:avLst/>
          </a:prstGeom>
        </p:spPr>
        <p:txBody>
          <a:bodyPr wrap="none">
            <a:spAutoFit/>
          </a:bodyPr>
          <a:lstStyle/>
          <a:p>
            <a:pPr>
              <a:lnSpc>
                <a:spcPct val="107000"/>
              </a:lnSpc>
              <a:spcAft>
                <a:spcPts val="800"/>
              </a:spcAft>
            </a:pPr>
            <a:r>
              <a:rPr lang="et-EE" sz="1400" i="1" dirty="0" smtClean="0">
                <a:solidFill>
                  <a:schemeClr val="bg1"/>
                </a:solidFill>
                <a:ea typeface="Times New Roman" panose="02020603050405020304" pitchFamily="18" charset="0"/>
                <a:cs typeface="Times New Roman" panose="02020603050405020304" pitchFamily="18" charset="0"/>
              </a:rPr>
              <a:t>Foto: shorturl.at/bdrw6</a:t>
            </a:r>
            <a:endParaRPr lang="et-EE" sz="14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88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Ümarnurkne ristkülik 10"/>
          <p:cNvSpPr/>
          <p:nvPr/>
        </p:nvSpPr>
        <p:spPr>
          <a:xfrm>
            <a:off x="6117335" y="1898396"/>
            <a:ext cx="4902201" cy="458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t-EE" sz="2000" dirty="0" smtClean="0"/>
              <a:t/>
            </a:r>
            <a:br>
              <a:rPr lang="et-EE" sz="2000" dirty="0" smtClean="0"/>
            </a:br>
            <a:endParaRPr lang="et-EE" sz="2000" dirty="0" smtClean="0"/>
          </a:p>
          <a:p>
            <a:pPr lvl="0"/>
            <a:endParaRPr lang="et-EE" sz="2000" dirty="0" smtClean="0"/>
          </a:p>
          <a:p>
            <a:pPr lvl="0"/>
            <a:endParaRPr lang="et-EE" sz="2000" dirty="0"/>
          </a:p>
          <a:p>
            <a:pPr lvl="0"/>
            <a:endParaRPr lang="et-EE" sz="2000" dirty="0" smtClean="0"/>
          </a:p>
          <a:p>
            <a:pPr lvl="0"/>
            <a:endParaRPr lang="et-EE" sz="2000" dirty="0" smtClean="0"/>
          </a:p>
          <a:p>
            <a:pPr lvl="0"/>
            <a:r>
              <a:rPr lang="et-EE" sz="2000" dirty="0" smtClean="0"/>
              <a:t>  </a:t>
            </a:r>
          </a:p>
          <a:p>
            <a:pPr lvl="0"/>
            <a:endParaRPr lang="et-EE" sz="2000" dirty="0"/>
          </a:p>
          <a:p>
            <a:pPr lvl="0"/>
            <a:endParaRPr lang="et-EE" sz="2000" dirty="0" smtClean="0"/>
          </a:p>
        </p:txBody>
      </p:sp>
      <p:sp>
        <p:nvSpPr>
          <p:cNvPr id="12" name="Ümarnurkne ristkülik 11"/>
          <p:cNvSpPr/>
          <p:nvPr/>
        </p:nvSpPr>
        <p:spPr>
          <a:xfrm>
            <a:off x="6326886" y="2025396"/>
            <a:ext cx="4559300" cy="15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u="sng" dirty="0" smtClean="0">
                <a:solidFill>
                  <a:schemeClr val="tx1"/>
                </a:solidFill>
              </a:rPr>
              <a:t/>
            </a:r>
            <a:br>
              <a:rPr lang="et-EE" b="1" u="sng" dirty="0" smtClean="0">
                <a:solidFill>
                  <a:schemeClr val="tx1"/>
                </a:solidFill>
              </a:rPr>
            </a:br>
            <a:r>
              <a:rPr lang="et-EE" b="1" dirty="0" smtClean="0">
                <a:solidFill>
                  <a:schemeClr val="tx1"/>
                </a:solidFill>
              </a:rPr>
              <a:t>1. </a:t>
            </a:r>
            <a:r>
              <a:rPr lang="et-EE" b="1" u="sng" dirty="0" smtClean="0">
                <a:solidFill>
                  <a:schemeClr val="tx1"/>
                </a:solidFill>
              </a:rPr>
              <a:t>Metsloom </a:t>
            </a:r>
            <a:r>
              <a:rPr lang="et-EE" b="1" dirty="0" smtClean="0">
                <a:solidFill>
                  <a:schemeClr val="tx1"/>
                </a:solidFill>
              </a:rPr>
              <a:t>ei saa iseseisvalt oma elu elada:</a:t>
            </a:r>
          </a:p>
          <a:p>
            <a:pPr marL="800100" lvl="1" indent="-342900">
              <a:buFont typeface="+mj-lt"/>
              <a:buAutoNum type="arabicParenR"/>
            </a:pPr>
            <a:r>
              <a:rPr lang="et-EE" sz="1600" dirty="0" smtClean="0">
                <a:solidFill>
                  <a:schemeClr val="tx1"/>
                </a:solidFill>
              </a:rPr>
              <a:t>Ta on lõksus (augus, kuskil kinni)</a:t>
            </a:r>
          </a:p>
          <a:p>
            <a:pPr marL="800100" lvl="1" indent="-342900">
              <a:buFont typeface="+mj-lt"/>
              <a:buAutoNum type="arabicParenR"/>
            </a:pPr>
            <a:r>
              <a:rPr lang="et-EE" sz="1600" dirty="0" smtClean="0">
                <a:solidFill>
                  <a:schemeClr val="tx1"/>
                </a:solidFill>
              </a:rPr>
              <a:t>Vigastatud (maanteel)</a:t>
            </a:r>
          </a:p>
          <a:p>
            <a:pPr marL="800100" lvl="1" indent="-342900">
              <a:buFont typeface="+mj-lt"/>
              <a:buAutoNum type="arabicParenR"/>
            </a:pPr>
            <a:r>
              <a:rPr lang="et-EE" sz="1600" dirty="0" smtClean="0">
                <a:solidFill>
                  <a:schemeClr val="tx1"/>
                </a:solidFill>
              </a:rPr>
              <a:t>Eksinud asulasse (suuruluk)</a:t>
            </a:r>
            <a:r>
              <a:rPr lang="et-EE" sz="1600" b="1" dirty="0" smtClean="0">
                <a:solidFill>
                  <a:schemeClr val="tx1"/>
                </a:solidFill>
              </a:rPr>
              <a:t> </a:t>
            </a:r>
            <a:endParaRPr lang="et-EE" sz="1600" b="1" dirty="0">
              <a:solidFill>
                <a:schemeClr val="tx1"/>
              </a:solidFill>
            </a:endParaRPr>
          </a:p>
          <a:p>
            <a:pPr algn="ctr"/>
            <a:endParaRPr lang="et-EE" dirty="0"/>
          </a:p>
        </p:txBody>
      </p:sp>
      <p:sp>
        <p:nvSpPr>
          <p:cNvPr id="13" name="Ümarnurkne ristkülik 12"/>
          <p:cNvSpPr/>
          <p:nvPr/>
        </p:nvSpPr>
        <p:spPr>
          <a:xfrm>
            <a:off x="6326886" y="3796951"/>
            <a:ext cx="4559300" cy="15719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t-EE" b="1" u="sng" dirty="0" smtClean="0">
                <a:solidFill>
                  <a:schemeClr val="tx1"/>
                </a:solidFill>
              </a:rPr>
              <a:t/>
            </a:r>
            <a:br>
              <a:rPr lang="et-EE" b="1" u="sng" dirty="0" smtClean="0">
                <a:solidFill>
                  <a:schemeClr val="tx1"/>
                </a:solidFill>
              </a:rPr>
            </a:br>
            <a:r>
              <a:rPr lang="et-EE" b="1" dirty="0" smtClean="0">
                <a:solidFill>
                  <a:schemeClr val="tx1"/>
                </a:solidFill>
              </a:rPr>
              <a:t>2. </a:t>
            </a:r>
            <a:r>
              <a:rPr lang="et-EE" b="1" u="sng" dirty="0" smtClean="0">
                <a:solidFill>
                  <a:schemeClr val="tx1"/>
                </a:solidFill>
              </a:rPr>
              <a:t>Inimene</a:t>
            </a:r>
            <a:r>
              <a:rPr lang="et-EE" b="1" dirty="0" smtClean="0">
                <a:solidFill>
                  <a:schemeClr val="tx1"/>
                </a:solidFill>
              </a:rPr>
              <a:t> </a:t>
            </a:r>
            <a:r>
              <a:rPr lang="et-EE" b="1" dirty="0">
                <a:solidFill>
                  <a:schemeClr val="tx1"/>
                </a:solidFill>
              </a:rPr>
              <a:t>on metslooma tõttu </a:t>
            </a:r>
            <a:r>
              <a:rPr lang="et-EE" b="1" dirty="0" smtClean="0">
                <a:solidFill>
                  <a:schemeClr val="tx1"/>
                </a:solidFill>
              </a:rPr>
              <a:t>ohus:</a:t>
            </a:r>
          </a:p>
          <a:p>
            <a:pPr marL="800100" lvl="1" indent="-342900">
              <a:buAutoNum type="arabicParenR"/>
            </a:pPr>
            <a:r>
              <a:rPr lang="et-EE" sz="1600" dirty="0" smtClean="0">
                <a:solidFill>
                  <a:schemeClr val="tx1"/>
                </a:solidFill>
              </a:rPr>
              <a:t>Kohtudes poegadega emasloomaga</a:t>
            </a:r>
          </a:p>
          <a:p>
            <a:pPr marL="800100" lvl="1" indent="-342900">
              <a:buAutoNum type="arabicParenR"/>
            </a:pPr>
            <a:r>
              <a:rPr lang="et-EE" sz="1600" dirty="0" smtClean="0">
                <a:solidFill>
                  <a:schemeClr val="tx1"/>
                </a:solidFill>
              </a:rPr>
              <a:t>Suuruluk asulas</a:t>
            </a:r>
          </a:p>
          <a:p>
            <a:pPr marL="800100" lvl="1" indent="-342900">
              <a:buAutoNum type="arabicParenR"/>
            </a:pPr>
            <a:r>
              <a:rPr lang="et-EE" sz="1600" dirty="0" smtClean="0">
                <a:solidFill>
                  <a:schemeClr val="tx1"/>
                </a:solidFill>
              </a:rPr>
              <a:t>Haige </a:t>
            </a:r>
            <a:r>
              <a:rPr lang="et-EE" sz="1600" dirty="0">
                <a:solidFill>
                  <a:schemeClr val="tx1"/>
                </a:solidFill>
              </a:rPr>
              <a:t>või ebaloomuliku </a:t>
            </a:r>
            <a:r>
              <a:rPr lang="et-EE" sz="1600" dirty="0" smtClean="0">
                <a:solidFill>
                  <a:schemeClr val="tx1"/>
                </a:solidFill>
              </a:rPr>
              <a:t>käitumisega           loom </a:t>
            </a:r>
            <a:r>
              <a:rPr lang="et-EE" sz="1600" dirty="0">
                <a:solidFill>
                  <a:schemeClr val="tx1"/>
                </a:solidFill>
              </a:rPr>
              <a:t>on läheduses </a:t>
            </a:r>
            <a:r>
              <a:rPr lang="et-EE" sz="1600" b="1" dirty="0" smtClean="0">
                <a:solidFill>
                  <a:schemeClr val="tx1"/>
                </a:solidFill>
              </a:rPr>
              <a:t> </a:t>
            </a:r>
            <a:endParaRPr lang="et-EE" sz="1600" b="1" dirty="0">
              <a:solidFill>
                <a:schemeClr val="tx1"/>
              </a:solidFill>
            </a:endParaRPr>
          </a:p>
          <a:p>
            <a:pPr algn="ctr"/>
            <a:endParaRPr lang="et-EE" dirty="0"/>
          </a:p>
        </p:txBody>
      </p:sp>
      <p:sp>
        <p:nvSpPr>
          <p:cNvPr id="14" name="Ümarnurkne ristkülik 13"/>
          <p:cNvSpPr/>
          <p:nvPr/>
        </p:nvSpPr>
        <p:spPr>
          <a:xfrm>
            <a:off x="6285611" y="5570370"/>
            <a:ext cx="4559300" cy="5969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b="1" dirty="0" smtClean="0">
                <a:solidFill>
                  <a:schemeClr val="tx1"/>
                </a:solidFill>
              </a:rPr>
              <a:t>3. Hukkunud või vigastatud on looduskaitsealune </a:t>
            </a:r>
            <a:r>
              <a:rPr lang="et-EE" b="1" dirty="0">
                <a:solidFill>
                  <a:schemeClr val="tx1"/>
                </a:solidFill>
              </a:rPr>
              <a:t>liik </a:t>
            </a:r>
            <a:r>
              <a:rPr lang="et-EE" b="1" dirty="0" smtClean="0">
                <a:solidFill>
                  <a:schemeClr val="tx1"/>
                </a:solidFill>
              </a:rPr>
              <a:t>(</a:t>
            </a:r>
            <a:r>
              <a:rPr lang="et-EE" b="1" dirty="0">
                <a:solidFill>
                  <a:schemeClr val="tx1"/>
                </a:solidFill>
              </a:rPr>
              <a:t>I ja </a:t>
            </a:r>
            <a:r>
              <a:rPr lang="et-EE" b="1" dirty="0" smtClean="0">
                <a:solidFill>
                  <a:schemeClr val="tx1"/>
                </a:solidFill>
              </a:rPr>
              <a:t>II kategooria)</a:t>
            </a:r>
            <a:endParaRPr lang="et-EE" dirty="0"/>
          </a:p>
        </p:txBody>
      </p:sp>
      <p:sp>
        <p:nvSpPr>
          <p:cNvPr id="18" name="Pealkiri 4"/>
          <p:cNvSpPr>
            <a:spLocks noGrp="1"/>
          </p:cNvSpPr>
          <p:nvPr>
            <p:ph type="title"/>
          </p:nvPr>
        </p:nvSpPr>
        <p:spPr>
          <a:xfrm>
            <a:off x="839788" y="1792224"/>
            <a:ext cx="3932237" cy="1600200"/>
          </a:xfrm>
        </p:spPr>
        <p:txBody>
          <a:bodyPr/>
          <a:lstStyle/>
          <a:p>
            <a:r>
              <a:rPr lang="et-EE" b="1" dirty="0" smtClean="0">
                <a:solidFill>
                  <a:schemeClr val="bg1"/>
                </a:solidFill>
              </a:rPr>
              <a:t>Tubli töö!</a:t>
            </a:r>
            <a:endParaRPr lang="et-EE" b="1" dirty="0">
              <a:solidFill>
                <a:schemeClr val="bg1"/>
              </a:solidFill>
            </a:endParaRPr>
          </a:p>
        </p:txBody>
      </p:sp>
      <p:sp>
        <p:nvSpPr>
          <p:cNvPr id="19" name="Sisu kohatäide 5"/>
          <p:cNvSpPr>
            <a:spLocks noGrp="1"/>
          </p:cNvSpPr>
          <p:nvPr>
            <p:ph type="body" sz="half" idx="4294967295"/>
          </p:nvPr>
        </p:nvSpPr>
        <p:spPr>
          <a:xfrm>
            <a:off x="839788" y="3392424"/>
            <a:ext cx="3932237" cy="3811588"/>
          </a:xfrm>
          <a:prstGeom prst="rect">
            <a:avLst/>
          </a:prstGeom>
        </p:spPr>
        <p:txBody>
          <a:bodyPr>
            <a:normAutofit/>
          </a:bodyPr>
          <a:lstStyle/>
          <a:p>
            <a:pPr marL="0" indent="0">
              <a:buNone/>
            </a:pPr>
            <a:r>
              <a:rPr lang="et-EE" sz="1800" b="1" dirty="0" smtClean="0">
                <a:solidFill>
                  <a:schemeClr val="bg1"/>
                </a:solidFill>
              </a:rPr>
              <a:t>Oled edukalt läbinud kümme kohtumist metsloomaga. </a:t>
            </a:r>
            <a:endParaRPr lang="et-EE" sz="1800" b="1" dirty="0">
              <a:solidFill>
                <a:schemeClr val="bg1"/>
              </a:solidFill>
            </a:endParaRPr>
          </a:p>
          <a:p>
            <a:pPr marL="0" indent="0">
              <a:buNone/>
            </a:pPr>
            <a:r>
              <a:rPr lang="et-EE" sz="1800" b="1" dirty="0" smtClean="0">
                <a:solidFill>
                  <a:schemeClr val="bg1"/>
                </a:solidFill>
              </a:rPr>
              <a:t>Paremal on kokkuvõte olukordadest, kus inimene peaks sekkuma. </a:t>
            </a:r>
          </a:p>
          <a:p>
            <a:pPr marL="0" indent="0">
              <a:buNone/>
            </a:pPr>
            <a:r>
              <a:rPr lang="et-EE" sz="1800" b="1" dirty="0" smtClean="0">
                <a:solidFill>
                  <a:schemeClr val="bg1"/>
                </a:solidFill>
              </a:rPr>
              <a:t>Kõigil teistel juhtudel lind või mõni teine loom abi ei vaja.</a:t>
            </a:r>
          </a:p>
          <a:p>
            <a:pPr marL="0" indent="0">
              <a:buNone/>
            </a:pPr>
            <a:endParaRPr lang="et-EE" sz="1800" b="1" dirty="0">
              <a:solidFill>
                <a:schemeClr val="bg1"/>
              </a:solidFill>
            </a:endParaRPr>
          </a:p>
          <a:p>
            <a:pPr marL="0" indent="0">
              <a:buNone/>
            </a:pPr>
            <a:r>
              <a:rPr lang="et-EE" sz="1800" b="1" dirty="0" smtClean="0">
                <a:solidFill>
                  <a:schemeClr val="bg1"/>
                </a:solidFill>
              </a:rPr>
              <a:t>Mängu lõpetamiseks vajuta klahvi </a:t>
            </a:r>
            <a:r>
              <a:rPr lang="et-EE" sz="1800" b="1" dirty="0" err="1" smtClean="0">
                <a:solidFill>
                  <a:schemeClr val="bg1"/>
                </a:solidFill>
              </a:rPr>
              <a:t>Esc</a:t>
            </a:r>
            <a:r>
              <a:rPr lang="et-EE" sz="1800" b="1" dirty="0">
                <a:solidFill>
                  <a:schemeClr val="bg1"/>
                </a:solidFill>
              </a:rPr>
              <a:t>.</a:t>
            </a:r>
            <a:endParaRPr lang="et-EE" sz="1800" b="1" dirty="0" smtClean="0">
              <a:solidFill>
                <a:schemeClr val="bg1"/>
              </a:solidFill>
            </a:endParaRPr>
          </a:p>
          <a:p>
            <a:pPr marL="0" indent="0">
              <a:buNone/>
            </a:pPr>
            <a:endParaRPr lang="et-EE" sz="1800" dirty="0" smtClean="0"/>
          </a:p>
        </p:txBody>
      </p:sp>
    </p:spTree>
    <p:extLst>
      <p:ext uri="{BB962C8B-B14F-4D97-AF65-F5344CB8AC3E}">
        <p14:creationId xmlns:p14="http://schemas.microsoft.com/office/powerpoint/2010/main" val="287161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3:</a:t>
            </a:r>
            <a:endParaRPr lang="et-EE" dirty="0"/>
          </a:p>
        </p:txBody>
      </p:sp>
      <p:sp>
        <p:nvSpPr>
          <p:cNvPr id="6" name="Teksti kohatäide 5"/>
          <p:cNvSpPr>
            <a:spLocks noGrp="1"/>
          </p:cNvSpPr>
          <p:nvPr>
            <p:ph type="body" sz="half" idx="2"/>
          </p:nvPr>
        </p:nvSpPr>
        <p:spPr/>
        <p:txBody>
          <a:bodyPr>
            <a:normAutofit/>
          </a:bodyPr>
          <a:lstStyle/>
          <a:p>
            <a:r>
              <a:rPr lang="et-EE" sz="1800" dirty="0" smtClean="0"/>
              <a:t>Jalutad terviserajal koeraga ning leiad maast surnud kotka.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Ei sekku üldse. Looduslik eluring – las kärbsed ka söövad.</a:t>
            </a:r>
            <a:endParaRPr lang="et-EE" sz="1800" dirty="0" smtClean="0"/>
          </a:p>
          <a:p>
            <a:pPr marL="342900" indent="-342900">
              <a:buFont typeface="Arial" panose="020B0604020202020204" pitchFamily="34" charset="0"/>
              <a:buChar char="•"/>
            </a:pPr>
            <a:r>
              <a:rPr lang="et-EE" sz="1800" dirty="0" smtClean="0">
                <a:hlinkClick r:id="rId3" action="ppaction://hlinksldjump"/>
              </a:rPr>
              <a:t>Helistan numbril 1247 ja annan teada surnud kotkast.</a:t>
            </a:r>
            <a:endParaRPr lang="et-EE" sz="1800" dirty="0" smtClean="0"/>
          </a:p>
          <a:p>
            <a:pPr marL="342900" indent="-342900">
              <a:buFont typeface="Arial" panose="020B0604020202020204" pitchFamily="34" charset="0"/>
              <a:buChar char="•"/>
            </a:pPr>
            <a:r>
              <a:rPr lang="et-EE" sz="1800" dirty="0" smtClean="0">
                <a:hlinkClick r:id="rId4" action="ppaction://hlinksldjump"/>
              </a:rPr>
              <a:t>Lasen koera rihma otsast lahti. Las maiustab.</a:t>
            </a:r>
            <a:endParaRPr lang="et-EE" sz="1800" dirty="0" smtClean="0"/>
          </a:p>
          <a:p>
            <a:pPr marL="342900" indent="-342900">
              <a:buFont typeface="Arial" panose="020B0604020202020204" pitchFamily="34" charset="0"/>
              <a:buChar char="•"/>
            </a:pPr>
            <a:r>
              <a:rPr lang="et-EE" sz="1800" dirty="0" smtClean="0">
                <a:hlinkClick r:id="rId5" action="ppaction://hlinksldjump"/>
              </a:rPr>
              <a:t>Otsin kõrvalise koha ja matan kotka maha.</a:t>
            </a:r>
            <a:endParaRPr lang="et-EE" sz="1800" dirty="0"/>
          </a:p>
        </p:txBody>
      </p:sp>
      <p:pic>
        <p:nvPicPr>
          <p:cNvPr id="11" name="Pilt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7681" y="1545336"/>
            <a:ext cx="5455160" cy="4091369"/>
          </a:xfrm>
          <a:prstGeom prst="rect">
            <a:avLst/>
          </a:prstGeom>
        </p:spPr>
      </p:pic>
      <p:sp>
        <p:nvSpPr>
          <p:cNvPr id="13" name="TextBox 12"/>
          <p:cNvSpPr txBox="1"/>
          <p:nvPr/>
        </p:nvSpPr>
        <p:spPr>
          <a:xfrm>
            <a:off x="5837681" y="5328928"/>
            <a:ext cx="2083348" cy="307777"/>
          </a:xfrm>
          <a:prstGeom prst="rect">
            <a:avLst/>
          </a:prstGeom>
          <a:noFill/>
        </p:spPr>
        <p:txBody>
          <a:bodyPr wrap="square" rtlCol="0">
            <a:spAutoFit/>
          </a:bodyPr>
          <a:lstStyle/>
          <a:p>
            <a:r>
              <a:rPr lang="et-EE" sz="1400" i="1" dirty="0" smtClean="0"/>
              <a:t>Foto: Ain Tähiste</a:t>
            </a:r>
            <a:endParaRPr lang="et-EE" sz="1400" i="1" dirty="0"/>
          </a:p>
        </p:txBody>
      </p:sp>
    </p:spTree>
    <p:extLst>
      <p:ext uri="{BB962C8B-B14F-4D97-AF65-F5344CB8AC3E}">
        <p14:creationId xmlns:p14="http://schemas.microsoft.com/office/powerpoint/2010/main" val="275765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4:</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On soe kevadine õhtupoolik. Oled külas vanaemal ja naudid tema tehtud kisselli. Näed, kuidas vanaema kass ajab taga lindu.</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Filmin juhtuvat ja näitan kõigile Facebookis ja </a:t>
            </a:r>
            <a:r>
              <a:rPr lang="et-EE" sz="1800" dirty="0" err="1" smtClean="0">
                <a:hlinkClick r:id="rId2" action="ppaction://hlinksldjump"/>
              </a:rPr>
              <a:t>Instagramis</a:t>
            </a:r>
            <a:r>
              <a:rPr lang="et-EE" sz="1800" dirty="0" smtClean="0">
                <a:hlinkClick r:id="rId2" action="ppaction://hlinksldjump"/>
              </a:rPr>
              <a:t>.</a:t>
            </a:r>
            <a:endParaRPr lang="et-EE" sz="1800" dirty="0" smtClean="0"/>
          </a:p>
          <a:p>
            <a:pPr marL="342900" indent="-342900">
              <a:buFont typeface="Arial" panose="020B0604020202020204" pitchFamily="34" charset="0"/>
              <a:buChar char="•"/>
            </a:pPr>
            <a:r>
              <a:rPr lang="et-EE" sz="1800" dirty="0">
                <a:hlinkClick r:id="rId3" action="ppaction://hlinksldjump"/>
              </a:rPr>
              <a:t>Helistan numbril </a:t>
            </a:r>
            <a:r>
              <a:rPr lang="et-EE" sz="1800" dirty="0" smtClean="0">
                <a:hlinkClick r:id="rId3" action="ppaction://hlinksldjump"/>
              </a:rPr>
              <a:t>1247 </a:t>
            </a:r>
            <a:r>
              <a:rPr lang="et-EE" sz="1800" dirty="0">
                <a:hlinkClick r:id="rId3" action="ppaction://hlinksldjump"/>
              </a:rPr>
              <a:t>ja kutsun appi oma ala asjatundjad</a:t>
            </a:r>
            <a:r>
              <a:rPr lang="et-EE" sz="1800" dirty="0" smtClean="0">
                <a:hlinkClick r:id="rId3" action="ppaction://hlinksldjump"/>
              </a:rPr>
              <a:t>.</a:t>
            </a:r>
            <a:endParaRPr lang="et-EE" sz="1800" dirty="0" smtClean="0"/>
          </a:p>
          <a:p>
            <a:pPr marL="342900" indent="-342900">
              <a:buFont typeface="Arial" panose="020B0604020202020204" pitchFamily="34" charset="0"/>
              <a:buChar char="•"/>
            </a:pPr>
            <a:r>
              <a:rPr lang="et-EE" sz="1800" dirty="0" smtClean="0">
                <a:hlinkClick r:id="rId4" action="ppaction://hlinksldjump"/>
              </a:rPr>
              <a:t>Lähen kassi jahti häirima ja lasen linnul põgeneda.</a:t>
            </a:r>
            <a:endParaRPr lang="et-EE" sz="1800" dirty="0" smtClean="0"/>
          </a:p>
          <a:p>
            <a:pPr marL="342900" indent="-342900">
              <a:buFont typeface="Arial" panose="020B0604020202020204" pitchFamily="34" charset="0"/>
              <a:buChar char="•"/>
            </a:pPr>
            <a:r>
              <a:rPr lang="et-EE" sz="1800" dirty="0">
                <a:hlinkClick r:id="rId5" action="ppaction://hlinksldjump"/>
              </a:rPr>
              <a:t>Ei sekku üldse. Kiskja tapab saaklooma. See on looduslik eluring.</a:t>
            </a:r>
            <a:endParaRPr lang="et-EE" sz="1800" dirty="0"/>
          </a:p>
        </p:txBody>
      </p:sp>
      <p:pic>
        <p:nvPicPr>
          <p:cNvPr id="9" name="Pil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7529" y="1579630"/>
            <a:ext cx="5971032" cy="3970320"/>
          </a:xfrm>
          <a:prstGeom prst="rect">
            <a:avLst/>
          </a:prstGeom>
        </p:spPr>
      </p:pic>
      <p:sp>
        <p:nvSpPr>
          <p:cNvPr id="10" name="Ristkülik 9"/>
          <p:cNvSpPr/>
          <p:nvPr/>
        </p:nvSpPr>
        <p:spPr>
          <a:xfrm>
            <a:off x="5806440" y="5242173"/>
            <a:ext cx="4014215" cy="307777"/>
          </a:xfrm>
          <a:prstGeom prst="rect">
            <a:avLst/>
          </a:prstGeom>
        </p:spPr>
        <p:txBody>
          <a:bodyPr wrap="square">
            <a:spAutoFit/>
          </a:bodyPr>
          <a:lstStyle/>
          <a:p>
            <a:r>
              <a:rPr lang="et-EE" sz="1400" i="1" dirty="0">
                <a:cs typeface="Times New Roman" panose="02020603050405020304" pitchFamily="18" charset="0"/>
              </a:rPr>
              <a:t>https://wingsbirdpro.com/tag/cat-video/feed/</a:t>
            </a:r>
          </a:p>
        </p:txBody>
      </p:sp>
    </p:spTree>
    <p:extLst>
      <p:ext uri="{BB962C8B-B14F-4D97-AF65-F5344CB8AC3E}">
        <p14:creationId xmlns:p14="http://schemas.microsoft.com/office/powerpoint/2010/main" val="3673888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a:t>
            </a:r>
            <a:r>
              <a:rPr lang="et-EE" dirty="0"/>
              <a:t>5</a:t>
            </a:r>
            <a:r>
              <a:rPr lang="et-EE" dirty="0" smtClean="0"/>
              <a:t>:</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Sõidad jalgrattaga koju. Ühel hetkel näed teel vedelemas metskitse. Ilmselt on ta mõnelt autolt hoobi saanud. Keegi ei aita.</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Helistan </a:t>
            </a:r>
            <a:r>
              <a:rPr lang="et-EE" sz="1800" dirty="0">
                <a:hlinkClick r:id="rId2" action="ppaction://hlinksldjump"/>
              </a:rPr>
              <a:t>numbril </a:t>
            </a:r>
            <a:r>
              <a:rPr lang="et-EE" sz="1800" dirty="0" smtClean="0">
                <a:hlinkClick r:id="rId2" action="ppaction://hlinksldjump"/>
              </a:rPr>
              <a:t>1247 </a:t>
            </a:r>
            <a:r>
              <a:rPr lang="et-EE" sz="1800" dirty="0">
                <a:hlinkClick r:id="rId2" action="ppaction://hlinksldjump"/>
              </a:rPr>
              <a:t>ja kutsun appi oma ala asjatundjad</a:t>
            </a:r>
            <a:r>
              <a:rPr lang="et-EE" sz="1800" dirty="0" smtClean="0">
                <a:hlinkClick r:id="rId2" action="ppaction://hlinksldjump"/>
              </a:rPr>
              <a:t>.</a:t>
            </a:r>
            <a:endParaRPr lang="et-EE" sz="1800" dirty="0" smtClean="0"/>
          </a:p>
          <a:p>
            <a:pPr marL="342900" indent="-342900">
              <a:buFont typeface="Arial" panose="020B0604020202020204" pitchFamily="34" charset="0"/>
              <a:buChar char="•"/>
            </a:pPr>
            <a:r>
              <a:rPr lang="et-EE" sz="1800" dirty="0" smtClean="0">
                <a:hlinkClick r:id="rId3" action="ppaction://hlinksldjump"/>
              </a:rPr>
              <a:t>Sõidan edasi ja ei sekku. Pole minu probleem.</a:t>
            </a:r>
            <a:endParaRPr lang="et-EE" sz="1800" dirty="0" smtClean="0"/>
          </a:p>
          <a:p>
            <a:pPr marL="342900" indent="-342900">
              <a:buFont typeface="Arial" panose="020B0604020202020204" pitchFamily="34" charset="0"/>
              <a:buChar char="•"/>
            </a:pPr>
            <a:r>
              <a:rPr lang="et-EE" sz="1800" dirty="0" smtClean="0">
                <a:hlinkClick r:id="rId4" action="ppaction://hlinksldjump"/>
              </a:rPr>
              <a:t>Lohistan looma teeserva, annan pudelist juua vett.</a:t>
            </a:r>
            <a:endParaRPr lang="et-EE" sz="1800" dirty="0" smtClean="0"/>
          </a:p>
          <a:p>
            <a:pPr marL="342900" indent="-342900">
              <a:buFont typeface="Arial" panose="020B0604020202020204" pitchFamily="34" charset="0"/>
              <a:buChar char="•"/>
            </a:pPr>
            <a:r>
              <a:rPr lang="et-EE" sz="1800" dirty="0" smtClean="0">
                <a:hlinkClick r:id="rId5" action="ppaction://hlinksldjump"/>
              </a:rPr>
              <a:t>Helistan vanematele. Nad tulevad kitsele järele. Kodus saame anda abi.</a:t>
            </a:r>
            <a:endParaRPr lang="et-EE" sz="1800" dirty="0"/>
          </a:p>
        </p:txBody>
      </p:sp>
      <p:pic>
        <p:nvPicPr>
          <p:cNvPr id="16" name="Pilt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123" y="1097280"/>
            <a:ext cx="6298951" cy="4187952"/>
          </a:xfrm>
          <a:prstGeom prst="rect">
            <a:avLst/>
          </a:prstGeom>
        </p:spPr>
      </p:pic>
      <p:sp>
        <p:nvSpPr>
          <p:cNvPr id="17" name="TextBox 16"/>
          <p:cNvSpPr txBox="1"/>
          <p:nvPr/>
        </p:nvSpPr>
        <p:spPr>
          <a:xfrm>
            <a:off x="5501123" y="4900932"/>
            <a:ext cx="2562762" cy="307777"/>
          </a:xfrm>
          <a:prstGeom prst="rect">
            <a:avLst/>
          </a:prstGeom>
          <a:noFill/>
        </p:spPr>
        <p:txBody>
          <a:bodyPr wrap="square" rtlCol="0">
            <a:spAutoFit/>
          </a:bodyPr>
          <a:lstStyle/>
          <a:p>
            <a:r>
              <a:rPr lang="et-EE" sz="1400" i="1" dirty="0" smtClean="0">
                <a:solidFill>
                  <a:schemeClr val="bg1"/>
                </a:solidFill>
              </a:rPr>
              <a:t>Foto: </a:t>
            </a:r>
            <a:r>
              <a:rPr lang="et-EE" sz="1400" i="1" dirty="0" err="1" smtClean="0">
                <a:solidFill>
                  <a:schemeClr val="bg1"/>
                </a:solidFill>
              </a:rPr>
              <a:t>Scanpix</a:t>
            </a:r>
            <a:r>
              <a:rPr lang="et-EE" sz="1400" i="1" dirty="0" smtClean="0">
                <a:solidFill>
                  <a:schemeClr val="bg1"/>
                </a:solidFill>
              </a:rPr>
              <a:t>, Pealinn, 30.08.19</a:t>
            </a:r>
            <a:endParaRPr lang="et-EE" sz="1400" i="1" dirty="0">
              <a:solidFill>
                <a:schemeClr val="bg1"/>
              </a:solidFill>
            </a:endParaRPr>
          </a:p>
        </p:txBody>
      </p:sp>
    </p:spTree>
    <p:extLst>
      <p:ext uri="{BB962C8B-B14F-4D97-AF65-F5344CB8AC3E}">
        <p14:creationId xmlns:p14="http://schemas.microsoft.com/office/powerpoint/2010/main" val="3297079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dirty="0" smtClean="0"/>
              <a:t>Kohtumine 6:</a:t>
            </a:r>
            <a:endParaRPr lang="et-EE" dirty="0"/>
          </a:p>
        </p:txBody>
      </p:sp>
      <p:sp>
        <p:nvSpPr>
          <p:cNvPr id="6" name="Teksti kohatäide 5"/>
          <p:cNvSpPr>
            <a:spLocks noGrp="1"/>
          </p:cNvSpPr>
          <p:nvPr>
            <p:ph type="body" sz="half" idx="2"/>
          </p:nvPr>
        </p:nvSpPr>
        <p:spPr/>
        <p:txBody>
          <a:bodyPr>
            <a:normAutofit lnSpcReduction="10000"/>
          </a:bodyPr>
          <a:lstStyle/>
          <a:p>
            <a:r>
              <a:rPr lang="et-EE" sz="1800" dirty="0" smtClean="0"/>
              <a:t>Jalutad koeraga pargis. Sinu ees sööb rebane midagi. Küllap sai selle kätte kõrval olevast prügikastist.</a:t>
            </a:r>
          </a:p>
          <a:p>
            <a:r>
              <a:rPr lang="et-EE" sz="1800" dirty="0" smtClean="0"/>
              <a:t>Kuidas käitud? (klõpsa õigel variandil)</a:t>
            </a:r>
          </a:p>
          <a:p>
            <a:pPr marL="342900" indent="-342900">
              <a:buFont typeface="Arial" panose="020B0604020202020204" pitchFamily="34" charset="0"/>
              <a:buChar char="•"/>
            </a:pPr>
            <a:r>
              <a:rPr lang="et-EE" sz="1800" dirty="0" smtClean="0">
                <a:hlinkClick r:id="rId2" action="ppaction://hlinksldjump"/>
              </a:rPr>
              <a:t>Lasen koera rihma otsast valla. Küll see reinuvaderi minema peletab.</a:t>
            </a:r>
            <a:endParaRPr lang="et-EE" sz="1800" dirty="0" smtClean="0"/>
          </a:p>
          <a:p>
            <a:pPr marL="342900" indent="-342900">
              <a:buFont typeface="Arial" panose="020B0604020202020204" pitchFamily="34" charset="0"/>
              <a:buChar char="•"/>
            </a:pPr>
            <a:r>
              <a:rPr lang="et-EE" sz="1800" dirty="0" smtClean="0">
                <a:hlinkClick r:id="rId3" action="ppaction://hlinksldjump"/>
              </a:rPr>
              <a:t>Minu </a:t>
            </a:r>
            <a:r>
              <a:rPr lang="et-EE" sz="1800" dirty="0" err="1">
                <a:hlinkClick r:id="rId3" action="ppaction://hlinksldjump"/>
              </a:rPr>
              <a:t>S</a:t>
            </a:r>
            <a:r>
              <a:rPr lang="et-EE" sz="1800" dirty="0" err="1" smtClean="0">
                <a:hlinkClick r:id="rId3" action="ppaction://hlinksldjump"/>
              </a:rPr>
              <a:t>nickers</a:t>
            </a:r>
            <a:r>
              <a:rPr lang="et-EE" sz="1800" dirty="0" smtClean="0">
                <a:hlinkClick r:id="rId3" action="ppaction://hlinksldjump"/>
              </a:rPr>
              <a:t> – metskitsele ei kõlba, aga äkki rebasele? Muidu mürgitab end prügiga ära.</a:t>
            </a:r>
            <a:endParaRPr lang="et-EE" sz="1800" dirty="0" smtClean="0"/>
          </a:p>
          <a:p>
            <a:pPr marL="342900" indent="-342900">
              <a:buFont typeface="Arial" panose="020B0604020202020204" pitchFamily="34" charset="0"/>
              <a:buChar char="•"/>
            </a:pPr>
            <a:r>
              <a:rPr lang="et-EE" sz="1800" dirty="0">
                <a:hlinkClick r:id="rId4" action="ppaction://hlinksldjump"/>
              </a:rPr>
              <a:t>Helistan numbril </a:t>
            </a:r>
            <a:r>
              <a:rPr lang="et-EE" sz="1800" dirty="0" smtClean="0">
                <a:hlinkClick r:id="rId4" action="ppaction://hlinksldjump"/>
              </a:rPr>
              <a:t>1247 </a:t>
            </a:r>
            <a:r>
              <a:rPr lang="et-EE" sz="1800" dirty="0">
                <a:hlinkClick r:id="rId4" action="ppaction://hlinksldjump"/>
              </a:rPr>
              <a:t>ja kutsun appi oma ala asjatundjad.</a:t>
            </a:r>
            <a:endParaRPr lang="et-EE" sz="1800" dirty="0"/>
          </a:p>
          <a:p>
            <a:pPr marL="342900" indent="-342900">
              <a:buFont typeface="Arial" panose="020B0604020202020204" pitchFamily="34" charset="0"/>
              <a:buChar char="•"/>
            </a:pPr>
            <a:r>
              <a:rPr lang="et-EE" sz="1800" dirty="0" smtClean="0">
                <a:hlinkClick r:id="rId5" action="ppaction://hlinksldjump"/>
              </a:rPr>
              <a:t>Hoian koera vaos ja jalutan edasi. Siin pole midagi teha.</a:t>
            </a:r>
            <a:endParaRPr lang="et-EE" sz="1800" dirty="0"/>
          </a:p>
        </p:txBody>
      </p:sp>
      <p:pic>
        <p:nvPicPr>
          <p:cNvPr id="10" name="Pilt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0369" y="2057400"/>
            <a:ext cx="6564718" cy="41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väli 85"/>
          <p:cNvSpPr txBox="1"/>
          <p:nvPr/>
        </p:nvSpPr>
        <p:spPr>
          <a:xfrm>
            <a:off x="9171432" y="5999932"/>
            <a:ext cx="2548012" cy="402636"/>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r">
              <a:spcAft>
                <a:spcPts val="1000"/>
              </a:spcAft>
            </a:pPr>
            <a:r>
              <a:rPr lang="et-EE" sz="1400" i="1" dirty="0">
                <a:effectLst/>
                <a:ea typeface="Calibri" panose="020F0502020204030204" pitchFamily="34" charset="0"/>
                <a:cs typeface="Times New Roman" panose="02020603050405020304" pitchFamily="18" charset="0"/>
              </a:rPr>
              <a:t>Foto: Ester </a:t>
            </a:r>
            <a:r>
              <a:rPr lang="et-EE" sz="1400" i="1" dirty="0" err="1">
                <a:effectLst/>
                <a:ea typeface="Calibri" panose="020F0502020204030204" pitchFamily="34" charset="0"/>
                <a:cs typeface="Times New Roman" panose="02020603050405020304" pitchFamily="18" charset="0"/>
              </a:rPr>
              <a:t>Vaitmaa</a:t>
            </a:r>
            <a:r>
              <a:rPr lang="et-EE" sz="1400" i="1" dirty="0">
                <a:effectLst/>
                <a:ea typeface="Calibri" panose="020F0502020204030204" pitchFamily="34" charset="0"/>
                <a:cs typeface="Times New Roman" panose="02020603050405020304" pitchFamily="18" charset="0"/>
              </a:rPr>
              <a:t> (Maaleht)</a:t>
            </a:r>
          </a:p>
        </p:txBody>
      </p:sp>
    </p:spTree>
    <p:extLst>
      <p:ext uri="{BB962C8B-B14F-4D97-AF65-F5344CB8AC3E}">
        <p14:creationId xmlns:p14="http://schemas.microsoft.com/office/powerpoint/2010/main" val="779420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3451</Words>
  <Application>Microsoft Office PowerPoint</Application>
  <PresentationFormat>Laiekraan</PresentationFormat>
  <Paragraphs>399</Paragraphs>
  <Slides>54</Slides>
  <Notes>2</Notes>
  <HiddenSlides>0</HiddenSlides>
  <MMClips>0</MMClips>
  <ScaleCrop>false</ScaleCrop>
  <HeadingPairs>
    <vt:vector size="6" baseType="variant">
      <vt:variant>
        <vt:lpstr>Kasutatud fondid</vt:lpstr>
      </vt:variant>
      <vt:variant>
        <vt:i4>7</vt:i4>
      </vt:variant>
      <vt:variant>
        <vt:lpstr>Kujundus</vt:lpstr>
      </vt:variant>
      <vt:variant>
        <vt:i4>3</vt:i4>
      </vt:variant>
      <vt:variant>
        <vt:lpstr>Slaidipealkirjad</vt:lpstr>
      </vt:variant>
      <vt:variant>
        <vt:i4>54</vt:i4>
      </vt:variant>
    </vt:vector>
  </HeadingPairs>
  <TitlesOfParts>
    <vt:vector size="64" baseType="lpstr">
      <vt:lpstr>Arial</vt:lpstr>
      <vt:lpstr>Calibri</vt:lpstr>
      <vt:lpstr>Calibri Light</vt:lpstr>
      <vt:lpstr>DejaVu Sans</vt:lpstr>
      <vt:lpstr>Roboto Condensed</vt:lpstr>
      <vt:lpstr>StarSymbol</vt:lpstr>
      <vt:lpstr>Times New Roman</vt:lpstr>
      <vt:lpstr>Office'i kujundus</vt:lpstr>
      <vt:lpstr>Office Theme</vt:lpstr>
      <vt:lpstr>1_Office Theme</vt:lpstr>
      <vt:lpstr>PowerPointi esitlus</vt:lpstr>
      <vt:lpstr>Kuidas mängida?</vt:lpstr>
      <vt:lpstr>NB!</vt:lpstr>
      <vt:lpstr>Kohtumine 1:</vt:lpstr>
      <vt:lpstr>Kohtumine 2:</vt:lpstr>
      <vt:lpstr>Kohtumine 3:</vt:lpstr>
      <vt:lpstr>Kohtumine 4:</vt:lpstr>
      <vt:lpstr>Kohtumine 5:</vt:lpstr>
      <vt:lpstr>Kohtumine 6:</vt:lpstr>
      <vt:lpstr>Kohtumine 7:</vt:lpstr>
      <vt:lpstr>Kohtumine 8:</vt:lpstr>
      <vt:lpstr>Kohtumine 9:</vt:lpstr>
      <vt:lpstr>Kohtumine 10:</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Tulemus:</vt:lpstr>
      <vt:lpstr>Tubli töö!</vt:lpstr>
    </vt:vector>
  </TitlesOfParts>
  <Company>Keskkonnaministeeriumi Infotehnoloogiakeskus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KEAT näidismäng</dc:title>
  <dc:creator>Enri Uusna</dc:creator>
  <cp:lastModifiedBy>Piret Valge</cp:lastModifiedBy>
  <cp:revision>103</cp:revision>
  <dcterms:created xsi:type="dcterms:W3CDTF">2020-03-18T09:43:45Z</dcterms:created>
  <dcterms:modified xsi:type="dcterms:W3CDTF">2021-01-14T11:41:08Z</dcterms:modified>
</cp:coreProperties>
</file>